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3" r:id="rId68"/>
    <p:sldId id="324" r:id="rId69"/>
    <p:sldId id="325" r:id="rId70"/>
    <p:sldId id="326" r:id="rId71"/>
    <p:sldId id="327" r:id="rId72"/>
    <p:sldId id="328" r:id="rId73"/>
    <p:sldId id="330" r:id="rId74"/>
    <p:sldId id="332" r:id="rId75"/>
    <p:sldId id="333" r:id="rId76"/>
    <p:sldId id="334"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2" r:id="rId104"/>
    <p:sldId id="363" r:id="rId105"/>
  </p:sldIdLst>
  <p:sldSz cx="9144000" cy="5143500" type="screen16x9"/>
  <p:notesSz cx="6858000" cy="9144000"/>
  <p:embeddedFontLst>
    <p:embeddedFont>
      <p:font typeface="Lato" panose="020F0502020204030203" pitchFamily="34" charset="0"/>
      <p:regular r:id="rId107"/>
      <p:bold r:id="rId108"/>
      <p:italic r:id="rId109"/>
      <p:boldItalic r:id="rId110"/>
    </p:embeddedFont>
    <p:embeddedFont>
      <p:font typeface="Lato Light" panose="020F0502020204030203" pitchFamily="34" charset="0"/>
      <p:regular r:id="rId111"/>
      <p:bold r:id="rId112"/>
      <p:italic r:id="rId113"/>
      <p:boldItalic r:id="rId114"/>
    </p:embeddedFont>
    <p:embeddedFont>
      <p:font typeface="Playfair Display" panose="00000500000000000000" pitchFamily="2" charset="0"/>
      <p:regular r:id="rId115"/>
      <p:bold r:id="rId116"/>
      <p:italic r:id="rId117"/>
      <p:boldItalic r:id="rId118"/>
    </p:embeddedFont>
    <p:embeddedFont>
      <p:font typeface="Playfair Display SemiBold" panose="020B0604020202020204" charset="0"/>
      <p:regular r:id="rId119"/>
      <p:bold r:id="rId120"/>
      <p:italic r:id="rId121"/>
      <p:boldItalic r:id="rId1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1.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6.fntdata"/><Relationship Id="rId16" Type="http://schemas.openxmlformats.org/officeDocument/2006/relationships/slide" Target="slides/slide15.xml"/><Relationship Id="rId107" Type="http://schemas.openxmlformats.org/officeDocument/2006/relationships/font" Target="fonts/font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7.fntdata"/><Relationship Id="rId118" Type="http://schemas.openxmlformats.org/officeDocument/2006/relationships/font" Target="fonts/font12.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2.fntdata"/><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8.fntdata"/><Relationship Id="rId119" Type="http://schemas.openxmlformats.org/officeDocument/2006/relationships/font" Target="fonts/font13.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4.fntdata"/><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4.fntdata"/><Relationship Id="rId115"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440cd2c43d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440cd2c43d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1445d200257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1445d20025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fe25c7dfc2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fe25c7dfc2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1445d200257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1445d200257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should look at this input for hospital bills and fulfill the business objectives</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1445d200257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1445d200257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should look at this input for hospital bills and fulfill the business objectives</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1464b052c5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1464b052c5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45a3d45787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45a3d4578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440cd2c43d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440cd2c43d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 affect the charge (target variable)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4469e97723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4469e97723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45ab4e589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45ab4e589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45ab4e58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45ab4e589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4469e9772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4469e9772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45ab4e589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45ab4e589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4469e97723_3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4469e97723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45ab4e589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45ab4e589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43ff1310b0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43ff1310b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45ab4e589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45ab4e589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440cd2c43d_1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440cd2c43d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Partition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4782811b9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4782811b9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inputs affect the insurance charges like more expensive based on the p-values &lt;= 0.05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442e1fcb54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442e1fcb54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inputs affect the insurance charges like more expensive based on the p-values &lt;= 0.05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47946f7359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47946f7359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are some outliers on influence plot shown, most of the statics show that the age , outliers show that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47946f7359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47946f7359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model is good as they are close to 0 but there are some outliers which need to be removed for better performance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440cd2c43d_1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440cd2c43d_1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line chart (trend, observation used)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47946f7359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47946f7359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Summary/Decreasing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45653b876c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45653b876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should look at this input for hospital bills and fulfill the business objectives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45653b876c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45653b876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43ff1310b0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43ff1310b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47eb75605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47eb75605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449d122de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449d122de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449d122de8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449d122de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449d122de8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449d122de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449d122de8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449d122de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449d122de8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449d122de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449d122de8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449d122de8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44e3767cf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44e3767cf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44e3767cf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44e3767c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44e3767cf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44e3767cf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442a44d49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442a44d49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44e3767cf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44e3767cf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fe25c7dfc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fe25c7df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464b052c51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464b052c51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45a3d45787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45a3d45787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464b052c51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464b052c51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45a3d45787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45a3d45787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45a3d45787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45a3d45787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fe25c7dfc2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fe25c7dfc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45a3d45787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45a3d45787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45a3d45787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45a3d45787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47eb75605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47eb75605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fe25c7dfc2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fe25c7dfc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464b052c51_2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464b052c51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464b052c51_2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464b052c51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464b052c51_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464b052c51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464b052c51_4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464b052c51_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464b052c51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464b052c51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47eb75605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47eb75605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47eb756054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47eb75605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47eb756054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47eb75605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47eb756054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47eb75605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440cd2c43d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440cd2c43d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47eb756054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47eb7560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147eb756054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147eb75605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47eb756054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47eb75605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47eb756054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47eb75605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47eb756054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47eb75605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47eb756054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147eb756054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47eb75605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47eb75605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SVM is already in highest kernel power: CUBIC.</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462642d420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462642d420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462642d420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462642d420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462642d42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462642d42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442e1fcb54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442e1fcb5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462642d420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1462642d420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462642d420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462642d420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462642d420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462642d420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462642d420_1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462642d420_1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462642d420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1462642d420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462642d420_1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1462642d420_1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462642d420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1462642d420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47eb756054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47eb75605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147eb75605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147eb75605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1442a44d493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1442a44d49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440cd2c43d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440cd2c43d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1442a44d49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1442a44d49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1442a44d493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1442a44d49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442a44d493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1442a44d493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442a44d493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442a44d493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442a44d493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1442a44d49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43b545996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143b54599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143b5459961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143b545996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fe25c7dfc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fe25c7dfc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445d200257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1445d200257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14a3f38666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4a3f38666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440cd2c43d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440cd2c43d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445d200257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445d200257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445d200257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445d20025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1445d200257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1445d200257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445d200257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445d200257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445d200257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445d200257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146efdeda24_3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146efdeda24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46efdeda24_3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146efdeda24_3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1445d200257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1445d200257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14798f8761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14798f8761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146efdeda24_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146efdeda24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37" name="Google Shape;37;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9"/>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1.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www.kaggle.com/datasets/majyhain/death-cause-by-country"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hyperlink" Target="https://www.kaggle.com/datasets/sulianova/cardiovascular-disease-dataset"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daminitiwari/insurance"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hyperlink" Target="https://developers.teleport.org/api/" TargetMode="External"/><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3.xml"/><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90.png"/></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4.xml"/><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image" Target="../media/image93.png"/></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5.xml"/><Relationship Id="rId1" Type="http://schemas.openxmlformats.org/officeDocument/2006/relationships/slideLayout" Target="../slideLayouts/slideLayout3.xml"/><Relationship Id="rId5" Type="http://schemas.openxmlformats.org/officeDocument/2006/relationships/image" Target="../media/image97.png"/><Relationship Id="rId4" Type="http://schemas.openxmlformats.org/officeDocument/2006/relationships/image" Target="../media/image96.png"/></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8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9.xml"/><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9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9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9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7.xml"/><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9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096300" y="1516900"/>
            <a:ext cx="2951400" cy="15843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Predictive Analytics Project</a:t>
            </a:r>
            <a:endParaRPr/>
          </a:p>
        </p:txBody>
      </p:sp>
      <p:sp>
        <p:nvSpPr>
          <p:cNvPr id="60" name="Google Shape;60;p13"/>
          <p:cNvSpPr txBox="1">
            <a:spLocks noGrp="1"/>
          </p:cNvSpPr>
          <p:nvPr>
            <p:ph type="subTitle" idx="1"/>
          </p:nvPr>
        </p:nvSpPr>
        <p:spPr>
          <a:xfrm>
            <a:off x="3186725" y="3211500"/>
            <a:ext cx="3233400" cy="701400"/>
          </a:xfrm>
          <a:prstGeom prst="rect">
            <a:avLst/>
          </a:prstGeom>
        </p:spPr>
        <p:txBody>
          <a:bodyPr spcFirstLastPara="1" wrap="square" lIns="91425" tIns="91425" rIns="91425" bIns="91425" anchor="b" anchorCtr="0">
            <a:normAutofit/>
          </a:bodyPr>
          <a:lstStyle/>
          <a:p>
            <a:pPr marL="0" lvl="0" indent="0" algn="l" rtl="0">
              <a:lnSpc>
                <a:spcPct val="90000"/>
              </a:lnSpc>
              <a:spcBef>
                <a:spcPts val="0"/>
              </a:spcBef>
              <a:spcAft>
                <a:spcPts val="0"/>
              </a:spcAft>
              <a:buNone/>
            </a:pPr>
            <a:r>
              <a:rPr lang="en" sz="1600"/>
              <a:t>Proudly Presented By </a:t>
            </a:r>
            <a:endParaRPr sz="1600"/>
          </a:p>
          <a:p>
            <a:pPr marL="0" lvl="0" indent="0" algn="l" rtl="0">
              <a:lnSpc>
                <a:spcPct val="90000"/>
              </a:lnSpc>
              <a:spcBef>
                <a:spcPts val="0"/>
              </a:spcBef>
              <a:spcAft>
                <a:spcPts val="0"/>
              </a:spcAft>
              <a:buNone/>
            </a:pPr>
            <a:r>
              <a:rPr lang="en" sz="1600"/>
              <a:t>Sam, Bo Yu, Tristan and Mark</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Preparation</a:t>
            </a:r>
            <a:endParaRPr/>
          </a:p>
          <a:p>
            <a:pPr marL="0" lvl="0" indent="0" algn="ctr" rtl="0">
              <a:spcBef>
                <a:spcPts val="0"/>
              </a:spcBef>
              <a:spcAft>
                <a:spcPts val="0"/>
              </a:spcAft>
              <a:buNone/>
            </a:pPr>
            <a:endParaRPr/>
          </a:p>
        </p:txBody>
      </p:sp>
      <p:sp>
        <p:nvSpPr>
          <p:cNvPr id="127" name="Google Shape;127;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accent1"/>
              </a:buClr>
              <a:buSzPts val="1800"/>
              <a:buChar char="●"/>
            </a:pPr>
            <a:r>
              <a:rPr lang="en">
                <a:solidFill>
                  <a:schemeClr val="accent1"/>
                </a:solidFill>
              </a:rPr>
              <a:t>Setting Inputs to </a:t>
            </a:r>
            <a:r>
              <a:rPr lang="en" b="1">
                <a:solidFill>
                  <a:schemeClr val="accent1"/>
                </a:solidFill>
              </a:rPr>
              <a:t>Category Classification </a:t>
            </a:r>
            <a:endParaRPr b="1">
              <a:solidFill>
                <a:schemeClr val="accent1"/>
              </a:solidFill>
            </a:endParaRPr>
          </a:p>
        </p:txBody>
      </p:sp>
      <p:sp>
        <p:nvSpPr>
          <p:cNvPr id="128" name="Google Shape;128;p22"/>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Finance </a:t>
            </a:r>
            <a:endParaRPr>
              <a:latin typeface="Playfair Display SemiBold"/>
              <a:ea typeface="Playfair Display SemiBold"/>
              <a:cs typeface="Playfair Display SemiBold"/>
              <a:sym typeface="Playfair Display SemiBold"/>
            </a:endParaRPr>
          </a:p>
        </p:txBody>
      </p:sp>
      <p:pic>
        <p:nvPicPr>
          <p:cNvPr id="129" name="Google Shape;129;p22"/>
          <p:cNvPicPr preferRelativeResize="0"/>
          <p:nvPr/>
        </p:nvPicPr>
        <p:blipFill>
          <a:blip r:embed="rId3">
            <a:alphaModFix/>
          </a:blip>
          <a:stretch>
            <a:fillRect/>
          </a:stretch>
        </p:blipFill>
        <p:spPr>
          <a:xfrm>
            <a:off x="2228575" y="1908400"/>
            <a:ext cx="5624175" cy="2255375"/>
          </a:xfrm>
          <a:prstGeom prst="rect">
            <a:avLst/>
          </a:prstGeom>
          <a:noFill/>
          <a:ln w="9525" cap="flat" cmpd="sng">
            <a:solidFill>
              <a:schemeClr val="accent1"/>
            </a:solidFill>
            <a:prstDash val="solid"/>
            <a:round/>
            <a:headEnd type="none" w="sm" len="sm"/>
            <a:tailEnd type="none" w="sm" len="sm"/>
          </a:ln>
        </p:spPr>
      </p:pic>
      <p:cxnSp>
        <p:nvCxnSpPr>
          <p:cNvPr id="130" name="Google Shape;130;p22"/>
          <p:cNvCxnSpPr/>
          <p:nvPr/>
        </p:nvCxnSpPr>
        <p:spPr>
          <a:xfrm>
            <a:off x="4197225" y="4185550"/>
            <a:ext cx="0" cy="285000"/>
          </a:xfrm>
          <a:prstGeom prst="straightConnector1">
            <a:avLst/>
          </a:prstGeom>
          <a:noFill/>
          <a:ln w="9525" cap="flat" cmpd="sng">
            <a:solidFill>
              <a:schemeClr val="dk2"/>
            </a:solidFill>
            <a:prstDash val="solid"/>
            <a:round/>
            <a:headEnd type="none" w="med" len="med"/>
            <a:tailEnd type="triangle" w="med" len="med"/>
          </a:ln>
        </p:spPr>
      </p:cxnSp>
      <p:sp>
        <p:nvSpPr>
          <p:cNvPr id="131" name="Google Shape;131;p22"/>
          <p:cNvSpPr txBox="1"/>
          <p:nvPr/>
        </p:nvSpPr>
        <p:spPr>
          <a:xfrm>
            <a:off x="3451450" y="4487650"/>
            <a:ext cx="15408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latin typeface="Lato"/>
                <a:ea typeface="Lato"/>
                <a:cs typeface="Lato"/>
                <a:sym typeface="Lato"/>
              </a:rPr>
              <a:t>Data Items</a:t>
            </a:r>
            <a:endParaRPr sz="1300" b="1">
              <a:latin typeface="Lato"/>
              <a:ea typeface="Lato"/>
              <a:cs typeface="Lato"/>
              <a:sym typeface="Lato"/>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16"/>
          <p:cNvSpPr txBox="1">
            <a:spLocks noGrp="1"/>
          </p:cNvSpPr>
          <p:nvPr>
            <p:ph type="title"/>
          </p:nvPr>
        </p:nvSpPr>
        <p:spPr>
          <a:xfrm>
            <a:off x="311700" y="2329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Linear Regression</a:t>
            </a:r>
            <a:endParaRPr/>
          </a:p>
        </p:txBody>
      </p:sp>
      <p:sp>
        <p:nvSpPr>
          <p:cNvPr id="1007" name="Google Shape;1007;p116"/>
          <p:cNvSpPr txBox="1"/>
          <p:nvPr/>
        </p:nvSpPr>
        <p:spPr>
          <a:xfrm>
            <a:off x="7613100" y="252700"/>
            <a:ext cx="121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Accessibility</a:t>
            </a:r>
            <a:endParaRPr>
              <a:latin typeface="Playfair Display SemiBold"/>
              <a:ea typeface="Playfair Display SemiBold"/>
              <a:cs typeface="Playfair Display SemiBold"/>
              <a:sym typeface="Playfair Display SemiBold"/>
            </a:endParaRPr>
          </a:p>
        </p:txBody>
      </p:sp>
      <p:sp>
        <p:nvSpPr>
          <p:cNvPr id="1008" name="Google Shape;1008;p116"/>
          <p:cNvSpPr txBox="1"/>
          <p:nvPr/>
        </p:nvSpPr>
        <p:spPr>
          <a:xfrm>
            <a:off x="3811075" y="806525"/>
            <a:ext cx="2059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u="sng">
                <a:latin typeface="Lato"/>
                <a:ea typeface="Lato"/>
                <a:cs typeface="Lato"/>
                <a:sym typeface="Lato"/>
              </a:rPr>
              <a:t>Residual Plot </a:t>
            </a:r>
            <a:endParaRPr sz="1500" u="sng">
              <a:latin typeface="Lato"/>
              <a:ea typeface="Lato"/>
              <a:cs typeface="Lato"/>
              <a:sym typeface="Lato"/>
            </a:endParaRPr>
          </a:p>
        </p:txBody>
      </p:sp>
      <p:pic>
        <p:nvPicPr>
          <p:cNvPr id="1009" name="Google Shape;1009;p116"/>
          <p:cNvPicPr preferRelativeResize="0"/>
          <p:nvPr/>
        </p:nvPicPr>
        <p:blipFill>
          <a:blip r:embed="rId3">
            <a:alphaModFix/>
          </a:blip>
          <a:stretch>
            <a:fillRect/>
          </a:stretch>
        </p:blipFill>
        <p:spPr>
          <a:xfrm>
            <a:off x="152400" y="1271925"/>
            <a:ext cx="8839200" cy="3021773"/>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117"/>
          <p:cNvSpPr txBox="1">
            <a:spLocks noGrp="1"/>
          </p:cNvSpPr>
          <p:nvPr>
            <p:ph type="title"/>
          </p:nvPr>
        </p:nvSpPr>
        <p:spPr>
          <a:xfrm>
            <a:off x="311700" y="2329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Linear Regression</a:t>
            </a:r>
            <a:endParaRPr/>
          </a:p>
        </p:txBody>
      </p:sp>
      <p:sp>
        <p:nvSpPr>
          <p:cNvPr id="1015" name="Google Shape;1015;p117"/>
          <p:cNvSpPr txBox="1"/>
          <p:nvPr/>
        </p:nvSpPr>
        <p:spPr>
          <a:xfrm>
            <a:off x="7613100" y="252700"/>
            <a:ext cx="121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Accessibility</a:t>
            </a:r>
            <a:endParaRPr>
              <a:latin typeface="Playfair Display SemiBold"/>
              <a:ea typeface="Playfair Display SemiBold"/>
              <a:cs typeface="Playfair Display SemiBold"/>
              <a:sym typeface="Playfair Display SemiBold"/>
            </a:endParaRPr>
          </a:p>
        </p:txBody>
      </p:sp>
      <p:sp>
        <p:nvSpPr>
          <p:cNvPr id="1016" name="Google Shape;1016;p117"/>
          <p:cNvSpPr txBox="1"/>
          <p:nvPr/>
        </p:nvSpPr>
        <p:spPr>
          <a:xfrm>
            <a:off x="3689925" y="787900"/>
            <a:ext cx="1219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u="sng">
                <a:latin typeface="Lato"/>
                <a:ea typeface="Lato"/>
                <a:cs typeface="Lato"/>
                <a:sym typeface="Lato"/>
              </a:rPr>
              <a:t>Assessment </a:t>
            </a:r>
            <a:endParaRPr sz="1500" u="sng">
              <a:latin typeface="Lato"/>
              <a:ea typeface="Lato"/>
              <a:cs typeface="Lato"/>
              <a:sym typeface="Lato"/>
            </a:endParaRPr>
          </a:p>
        </p:txBody>
      </p:sp>
      <p:cxnSp>
        <p:nvCxnSpPr>
          <p:cNvPr id="1017" name="Google Shape;1017;p117"/>
          <p:cNvCxnSpPr/>
          <p:nvPr/>
        </p:nvCxnSpPr>
        <p:spPr>
          <a:xfrm>
            <a:off x="6780802" y="2429863"/>
            <a:ext cx="450000" cy="4200"/>
          </a:xfrm>
          <a:prstGeom prst="straightConnector1">
            <a:avLst/>
          </a:prstGeom>
          <a:noFill/>
          <a:ln w="19050" cap="flat" cmpd="sng">
            <a:solidFill>
              <a:schemeClr val="dk2"/>
            </a:solidFill>
            <a:prstDash val="solid"/>
            <a:round/>
            <a:headEnd type="none" w="med" len="med"/>
            <a:tailEnd type="triangle" w="med" len="med"/>
          </a:ln>
        </p:spPr>
      </p:cxnSp>
      <p:sp>
        <p:nvSpPr>
          <p:cNvPr id="1018" name="Google Shape;1018;p117"/>
          <p:cNvSpPr txBox="1"/>
          <p:nvPr/>
        </p:nvSpPr>
        <p:spPr>
          <a:xfrm>
            <a:off x="7165475" y="2237400"/>
            <a:ext cx="605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Lato"/>
                <a:ea typeface="Lato"/>
                <a:cs typeface="Lato"/>
                <a:sym typeface="Lato"/>
              </a:rPr>
              <a:t>Chart</a:t>
            </a:r>
            <a:endParaRPr sz="1300">
              <a:latin typeface="Lato"/>
              <a:ea typeface="Lato"/>
              <a:cs typeface="Lato"/>
              <a:sym typeface="Lato"/>
            </a:endParaRPr>
          </a:p>
        </p:txBody>
      </p:sp>
      <p:cxnSp>
        <p:nvCxnSpPr>
          <p:cNvPr id="1019" name="Google Shape;1019;p117"/>
          <p:cNvCxnSpPr/>
          <p:nvPr/>
        </p:nvCxnSpPr>
        <p:spPr>
          <a:xfrm>
            <a:off x="7339877" y="4305263"/>
            <a:ext cx="450000" cy="4200"/>
          </a:xfrm>
          <a:prstGeom prst="straightConnector1">
            <a:avLst/>
          </a:prstGeom>
          <a:noFill/>
          <a:ln w="19050" cap="flat" cmpd="sng">
            <a:solidFill>
              <a:schemeClr val="dk2"/>
            </a:solidFill>
            <a:prstDash val="solid"/>
            <a:round/>
            <a:headEnd type="none" w="med" len="med"/>
            <a:tailEnd type="triangle" w="med" len="med"/>
          </a:ln>
        </p:spPr>
      </p:cxnSp>
      <p:sp>
        <p:nvSpPr>
          <p:cNvPr id="1020" name="Google Shape;1020;p117"/>
          <p:cNvSpPr txBox="1"/>
          <p:nvPr/>
        </p:nvSpPr>
        <p:spPr>
          <a:xfrm>
            <a:off x="7724550" y="4112800"/>
            <a:ext cx="132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Lato"/>
                <a:ea typeface="Lato"/>
                <a:cs typeface="Lato"/>
                <a:sym typeface="Lato"/>
              </a:rPr>
              <a:t>Result</a:t>
            </a:r>
            <a:endParaRPr sz="1300">
              <a:latin typeface="Lato"/>
              <a:ea typeface="Lato"/>
              <a:cs typeface="Lato"/>
              <a:sym typeface="Lato"/>
            </a:endParaRPr>
          </a:p>
        </p:txBody>
      </p:sp>
      <p:pic>
        <p:nvPicPr>
          <p:cNvPr id="1021" name="Google Shape;1021;p117"/>
          <p:cNvPicPr preferRelativeResize="0"/>
          <p:nvPr/>
        </p:nvPicPr>
        <p:blipFill>
          <a:blip r:embed="rId3">
            <a:alphaModFix/>
          </a:blip>
          <a:stretch>
            <a:fillRect/>
          </a:stretch>
        </p:blipFill>
        <p:spPr>
          <a:xfrm>
            <a:off x="1073125" y="1289650"/>
            <a:ext cx="5707676" cy="2624726"/>
          </a:xfrm>
          <a:prstGeom prst="rect">
            <a:avLst/>
          </a:prstGeom>
          <a:noFill/>
          <a:ln w="19050" cap="flat" cmpd="sng">
            <a:solidFill>
              <a:schemeClr val="dk2"/>
            </a:solidFill>
            <a:prstDash val="solid"/>
            <a:round/>
            <a:headEnd type="none" w="sm" len="sm"/>
            <a:tailEnd type="none" w="sm" len="sm"/>
          </a:ln>
        </p:spPr>
      </p:pic>
      <p:pic>
        <p:nvPicPr>
          <p:cNvPr id="1022" name="Google Shape;1022;p117"/>
          <p:cNvPicPr preferRelativeResize="0"/>
          <p:nvPr/>
        </p:nvPicPr>
        <p:blipFill>
          <a:blip r:embed="rId4">
            <a:alphaModFix/>
          </a:blip>
          <a:stretch>
            <a:fillRect/>
          </a:stretch>
        </p:blipFill>
        <p:spPr>
          <a:xfrm>
            <a:off x="1073125" y="4000650"/>
            <a:ext cx="6266752" cy="5393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1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Recommendation</a:t>
            </a:r>
            <a:endParaRPr/>
          </a:p>
        </p:txBody>
      </p:sp>
      <p:sp>
        <p:nvSpPr>
          <p:cNvPr id="1028" name="Google Shape;1028;p118"/>
          <p:cNvSpPr txBox="1">
            <a:spLocks noGrp="1"/>
          </p:cNvSpPr>
          <p:nvPr>
            <p:ph type="body" idx="1"/>
          </p:nvPr>
        </p:nvSpPr>
        <p:spPr>
          <a:xfrm>
            <a:off x="414925" y="1133500"/>
            <a:ext cx="8520600" cy="3497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2400"/>
              <a:t>Factors that affect the Accessibility of Healthcare Services to focus on</a:t>
            </a:r>
            <a:endParaRPr sz="2400"/>
          </a:p>
          <a:p>
            <a:pPr marL="457200" lvl="0" indent="-335320" algn="l" rtl="0">
              <a:spcBef>
                <a:spcPts val="1200"/>
              </a:spcBef>
              <a:spcAft>
                <a:spcPts val="0"/>
              </a:spcAft>
              <a:buSzPct val="100000"/>
              <a:buChar char="-"/>
            </a:pPr>
            <a:r>
              <a:rPr lang="en" sz="2400" b="1"/>
              <a:t>Business Freedom</a:t>
            </a:r>
            <a:endParaRPr sz="2400" b="1"/>
          </a:p>
          <a:p>
            <a:pPr marL="457200" lvl="0" indent="-335320" algn="l" rtl="0">
              <a:spcBef>
                <a:spcPts val="0"/>
              </a:spcBef>
              <a:spcAft>
                <a:spcPts val="0"/>
              </a:spcAft>
              <a:buSzPct val="100000"/>
              <a:buChar char="-"/>
            </a:pPr>
            <a:r>
              <a:rPr lang="en" sz="2400" b="1"/>
              <a:t>Economy</a:t>
            </a:r>
            <a:endParaRPr sz="2400" b="1"/>
          </a:p>
          <a:p>
            <a:pPr marL="457200" lvl="0" indent="-335320" algn="l" rtl="0">
              <a:spcBef>
                <a:spcPts val="0"/>
              </a:spcBef>
              <a:spcAft>
                <a:spcPts val="0"/>
              </a:spcAft>
              <a:buSzPct val="100000"/>
              <a:buChar char="-"/>
            </a:pPr>
            <a:r>
              <a:rPr lang="en" sz="2400" b="1"/>
              <a:t>Housing</a:t>
            </a:r>
            <a:endParaRPr sz="2400" b="1"/>
          </a:p>
          <a:p>
            <a:pPr marL="1828800" lvl="0" indent="0" algn="l" rtl="0">
              <a:spcBef>
                <a:spcPts val="1200"/>
              </a:spcBef>
              <a:spcAft>
                <a:spcPts val="0"/>
              </a:spcAft>
              <a:buNone/>
            </a:pPr>
            <a:endParaRPr sz="2000" b="1"/>
          </a:p>
          <a:p>
            <a:pPr marL="1828800" lvl="0" indent="0" algn="l" rtl="0">
              <a:spcBef>
                <a:spcPts val="1200"/>
              </a:spcBef>
              <a:spcAft>
                <a:spcPts val="0"/>
              </a:spcAft>
              <a:buNone/>
            </a:pPr>
            <a:endParaRPr sz="2000" b="1"/>
          </a:p>
          <a:p>
            <a:pPr marL="914400" lvl="0" indent="0" algn="l" rtl="0">
              <a:spcBef>
                <a:spcPts val="1200"/>
              </a:spcBef>
              <a:spcAft>
                <a:spcPts val="0"/>
              </a:spcAft>
              <a:buNone/>
            </a:pPr>
            <a:endParaRPr b="1"/>
          </a:p>
          <a:p>
            <a:pPr marL="914400" lvl="0" indent="0" algn="l" rtl="0">
              <a:spcBef>
                <a:spcPts val="1200"/>
              </a:spcBef>
              <a:spcAft>
                <a:spcPts val="0"/>
              </a:spcAft>
              <a:buNone/>
            </a:pPr>
            <a:endParaRPr b="1"/>
          </a:p>
          <a:p>
            <a:pPr marL="914400" lvl="0" indent="0" algn="l" rtl="0">
              <a:spcBef>
                <a:spcPts val="1200"/>
              </a:spcBef>
              <a:spcAft>
                <a:spcPts val="0"/>
              </a:spcAft>
              <a:buNone/>
            </a:pPr>
            <a:endParaRPr b="1"/>
          </a:p>
          <a:p>
            <a:pPr marL="0" lvl="0" indent="0" algn="l" rtl="0">
              <a:spcBef>
                <a:spcPts val="1200"/>
              </a:spcBef>
              <a:spcAft>
                <a:spcPts val="1200"/>
              </a:spcAft>
              <a:buNone/>
            </a:pPr>
            <a:endParaRPr/>
          </a:p>
        </p:txBody>
      </p:sp>
      <p:sp>
        <p:nvSpPr>
          <p:cNvPr id="1029" name="Google Shape;1029;p118"/>
          <p:cNvSpPr txBox="1"/>
          <p:nvPr/>
        </p:nvSpPr>
        <p:spPr>
          <a:xfrm>
            <a:off x="7613100" y="252700"/>
            <a:ext cx="121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Accessibility</a:t>
            </a:r>
            <a:endParaRPr>
              <a:latin typeface="Playfair Display SemiBold"/>
              <a:ea typeface="Playfair Display SemiBold"/>
              <a:cs typeface="Playfair Display SemiBold"/>
              <a:sym typeface="Playfair Display SemiBo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1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Conclusion</a:t>
            </a:r>
            <a:endParaRPr/>
          </a:p>
        </p:txBody>
      </p:sp>
      <p:sp>
        <p:nvSpPr>
          <p:cNvPr id="1035" name="Google Shape;1035;p119"/>
          <p:cNvSpPr txBox="1">
            <a:spLocks noGrp="1"/>
          </p:cNvSpPr>
          <p:nvPr>
            <p:ph type="body" idx="1"/>
          </p:nvPr>
        </p:nvSpPr>
        <p:spPr>
          <a:xfrm>
            <a:off x="474150" y="1110625"/>
            <a:ext cx="8195700" cy="3594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600">
                <a:solidFill>
                  <a:srgbClr val="000000"/>
                </a:solidFill>
              </a:rPr>
              <a:t>What can be done to effectively increase the Accessibility of Healthcare?</a:t>
            </a:r>
            <a:endParaRPr sz="1600">
              <a:solidFill>
                <a:srgbClr val="000000"/>
              </a:solidFill>
            </a:endParaRPr>
          </a:p>
          <a:p>
            <a:pPr marL="0" lvl="0" indent="0" algn="l" rtl="0">
              <a:spcBef>
                <a:spcPts val="1200"/>
              </a:spcBef>
              <a:spcAft>
                <a:spcPts val="0"/>
              </a:spcAft>
              <a:buNone/>
            </a:pPr>
            <a:r>
              <a:rPr lang="en" sz="1600" b="1">
                <a:solidFill>
                  <a:srgbClr val="000000"/>
                </a:solidFill>
              </a:rPr>
              <a:t>- More Business Freedom from the country</a:t>
            </a:r>
            <a:r>
              <a:rPr lang="en" sz="1600">
                <a:solidFill>
                  <a:srgbClr val="000000"/>
                </a:solidFill>
              </a:rPr>
              <a:t> ( Increase of the </a:t>
            </a:r>
            <a:r>
              <a:rPr lang="en" sz="1600">
                <a:solidFill>
                  <a:srgbClr val="000000"/>
                </a:solidFill>
                <a:highlight>
                  <a:srgbClr val="FFFFFF"/>
                </a:highlight>
              </a:rPr>
              <a:t>efficiency of government regulation of business)</a:t>
            </a:r>
            <a:endParaRPr sz="1600">
              <a:solidFill>
                <a:srgbClr val="000000"/>
              </a:solidFill>
              <a:highlight>
                <a:srgbClr val="FFFFFF"/>
              </a:highlight>
            </a:endParaRPr>
          </a:p>
          <a:p>
            <a:pPr marL="0" lvl="0" indent="0" algn="l" rtl="0">
              <a:spcBef>
                <a:spcPts val="1200"/>
              </a:spcBef>
              <a:spcAft>
                <a:spcPts val="0"/>
              </a:spcAft>
              <a:buNone/>
            </a:pPr>
            <a:r>
              <a:rPr lang="en" sz="1600" b="1">
                <a:solidFill>
                  <a:srgbClr val="000000"/>
                </a:solidFill>
              </a:rPr>
              <a:t>- Reduction in Economy of the country ( </a:t>
            </a:r>
            <a:r>
              <a:rPr lang="en" sz="1600">
                <a:solidFill>
                  <a:srgbClr val="000000"/>
                </a:solidFill>
              </a:rPr>
              <a:t>Decrease of all activity related to the production, consumption, trade and distribution of available goods and services)</a:t>
            </a:r>
            <a:endParaRPr sz="1600">
              <a:solidFill>
                <a:srgbClr val="000000"/>
              </a:solidFill>
            </a:endParaRPr>
          </a:p>
          <a:p>
            <a:pPr marL="0" lvl="0" indent="0" algn="l" rtl="0">
              <a:spcBef>
                <a:spcPts val="1200"/>
              </a:spcBef>
              <a:spcAft>
                <a:spcPts val="0"/>
              </a:spcAft>
              <a:buNone/>
            </a:pPr>
            <a:r>
              <a:rPr lang="en" sz="1600">
                <a:solidFill>
                  <a:srgbClr val="000000"/>
                </a:solidFill>
              </a:rPr>
              <a:t>- </a:t>
            </a:r>
            <a:r>
              <a:rPr lang="en" sz="1600" b="1">
                <a:solidFill>
                  <a:srgbClr val="000000"/>
                </a:solidFill>
              </a:rPr>
              <a:t>Better Housing in the country </a:t>
            </a:r>
            <a:r>
              <a:rPr lang="en" sz="1600">
                <a:solidFill>
                  <a:srgbClr val="000000"/>
                </a:solidFill>
              </a:rPr>
              <a:t>(Improvement of the Social and Physical environment where the house is located)</a:t>
            </a:r>
            <a:endParaRPr sz="1600">
              <a:solidFill>
                <a:srgbClr val="000000"/>
              </a:solidFill>
            </a:endParaRPr>
          </a:p>
          <a:p>
            <a:pPr marL="0" lvl="0" indent="0" algn="l" rtl="0">
              <a:spcBef>
                <a:spcPts val="1200"/>
              </a:spcBef>
              <a:spcAft>
                <a:spcPts val="1200"/>
              </a:spcAft>
              <a:buNone/>
            </a:pPr>
            <a:endParaRPr b="1"/>
          </a:p>
        </p:txBody>
      </p:sp>
      <p:sp>
        <p:nvSpPr>
          <p:cNvPr id="1036" name="Google Shape;1036;p119"/>
          <p:cNvSpPr txBox="1"/>
          <p:nvPr/>
        </p:nvSpPr>
        <p:spPr>
          <a:xfrm>
            <a:off x="7613100" y="252700"/>
            <a:ext cx="121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Accessibility</a:t>
            </a:r>
            <a:endParaRPr>
              <a:latin typeface="Playfair Display SemiBold"/>
              <a:ea typeface="Playfair Display SemiBold"/>
              <a:cs typeface="Playfair Display SemiBold"/>
              <a:sym typeface="Playfair Display SemiBo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120"/>
          <p:cNvSpPr txBox="1">
            <a:spLocks noGrp="1"/>
          </p:cNvSpPr>
          <p:nvPr>
            <p:ph type="title"/>
          </p:nvPr>
        </p:nvSpPr>
        <p:spPr>
          <a:xfrm>
            <a:off x="311700" y="653425"/>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Final Conclusion</a:t>
            </a:r>
            <a:endParaRPr/>
          </a:p>
        </p:txBody>
      </p:sp>
      <p:sp>
        <p:nvSpPr>
          <p:cNvPr id="1042" name="Google Shape;1042;p120"/>
          <p:cNvSpPr txBox="1"/>
          <p:nvPr/>
        </p:nvSpPr>
        <p:spPr>
          <a:xfrm>
            <a:off x="412200" y="1617450"/>
            <a:ext cx="8319600" cy="16623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“To improve the quality of providing healthcare services”</a:t>
            </a:r>
            <a:endParaRPr sz="1600" b="1">
              <a:solidFill>
                <a:schemeClr val="dk2"/>
              </a:solidFill>
              <a:latin typeface="Lato"/>
              <a:ea typeface="Lato"/>
              <a:cs typeface="Lato"/>
              <a:sym typeface="Lato"/>
            </a:endParaRPr>
          </a:p>
          <a:p>
            <a:pPr marL="457200" lvl="0" indent="0" algn="l" rtl="0">
              <a:spcBef>
                <a:spcPts val="0"/>
              </a:spcBef>
              <a:spcAft>
                <a:spcPts val="0"/>
              </a:spcAft>
              <a:buNone/>
            </a:pP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4 business objectives: Finance, Manpower, Prevention, Accessibility.</a:t>
            </a:r>
            <a:endParaRPr sz="1600" b="1">
              <a:solidFill>
                <a:schemeClr val="dk2"/>
              </a:solidFill>
              <a:latin typeface="Lato"/>
              <a:ea typeface="Lato"/>
              <a:cs typeface="Lato"/>
              <a:sym typeface="Lato"/>
            </a:endParaRPr>
          </a:p>
          <a:p>
            <a:pPr marL="457200" lvl="0" indent="0" algn="l" rtl="0">
              <a:spcBef>
                <a:spcPts val="0"/>
              </a:spcBef>
              <a:spcAft>
                <a:spcPts val="0"/>
              </a:spcAft>
              <a:buNone/>
            </a:pP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Able to recommend and provide solutions that can answer our main problem. </a:t>
            </a:r>
            <a:endParaRPr sz="1600" b="1">
              <a:solidFill>
                <a:schemeClr val="dk2"/>
              </a:solidFill>
              <a:latin typeface="Lato"/>
              <a:ea typeface="Lato"/>
              <a:cs typeface="Lato"/>
              <a:sym typeface="Lato"/>
            </a:endParaRPr>
          </a:p>
          <a:p>
            <a:pPr marL="0" lvl="0" indent="0" algn="l" rtl="0">
              <a:spcBef>
                <a:spcPts val="0"/>
              </a:spcBef>
              <a:spcAft>
                <a:spcPts val="0"/>
              </a:spcAft>
              <a:buNone/>
            </a:pPr>
            <a:endParaRPr sz="1600" b="1">
              <a:solidFill>
                <a:schemeClr val="dk2"/>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Preparation</a:t>
            </a:r>
            <a:endParaRPr/>
          </a:p>
        </p:txBody>
      </p:sp>
      <p:sp>
        <p:nvSpPr>
          <p:cNvPr id="137" name="Google Shape;137;p23"/>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Finance </a:t>
            </a:r>
            <a:endParaRPr>
              <a:latin typeface="Playfair Display SemiBold"/>
              <a:ea typeface="Playfair Display SemiBold"/>
              <a:cs typeface="Playfair Display SemiBold"/>
              <a:sym typeface="Playfair Display SemiBold"/>
            </a:endParaRPr>
          </a:p>
        </p:txBody>
      </p:sp>
      <p:pic>
        <p:nvPicPr>
          <p:cNvPr id="138" name="Google Shape;138;p23"/>
          <p:cNvPicPr preferRelativeResize="0"/>
          <p:nvPr/>
        </p:nvPicPr>
        <p:blipFill>
          <a:blip r:embed="rId3">
            <a:alphaModFix/>
          </a:blip>
          <a:stretch>
            <a:fillRect/>
          </a:stretch>
        </p:blipFill>
        <p:spPr>
          <a:xfrm>
            <a:off x="4904750" y="1240788"/>
            <a:ext cx="3790950" cy="3095625"/>
          </a:xfrm>
          <a:prstGeom prst="rect">
            <a:avLst/>
          </a:prstGeom>
          <a:noFill/>
          <a:ln w="9525" cap="flat" cmpd="sng">
            <a:solidFill>
              <a:srgbClr val="292929"/>
            </a:solidFill>
            <a:prstDash val="solid"/>
            <a:round/>
            <a:headEnd type="none" w="sm" len="sm"/>
            <a:tailEnd type="none" w="sm" len="sm"/>
          </a:ln>
        </p:spPr>
      </p:pic>
      <p:sp>
        <p:nvSpPr>
          <p:cNvPr id="139" name="Google Shape;139;p23"/>
          <p:cNvSpPr/>
          <p:nvPr/>
        </p:nvSpPr>
        <p:spPr>
          <a:xfrm>
            <a:off x="5407175" y="3710325"/>
            <a:ext cx="2786100" cy="626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 name="Google Shape;140;p23"/>
          <p:cNvPicPr preferRelativeResize="0"/>
          <p:nvPr/>
        </p:nvPicPr>
        <p:blipFill>
          <a:blip r:embed="rId4">
            <a:alphaModFix/>
          </a:blip>
          <a:stretch>
            <a:fillRect/>
          </a:stretch>
        </p:blipFill>
        <p:spPr>
          <a:xfrm>
            <a:off x="381000" y="1240800"/>
            <a:ext cx="3752850" cy="3095625"/>
          </a:xfrm>
          <a:prstGeom prst="rect">
            <a:avLst/>
          </a:prstGeom>
          <a:noFill/>
          <a:ln w="9525" cap="flat" cmpd="sng">
            <a:solidFill>
              <a:schemeClr val="accent1"/>
            </a:solidFill>
            <a:prstDash val="solid"/>
            <a:round/>
            <a:headEnd type="none" w="sm" len="sm"/>
            <a:tailEnd type="none" w="sm" len="sm"/>
          </a:ln>
        </p:spPr>
      </p:pic>
      <p:sp>
        <p:nvSpPr>
          <p:cNvPr id="141" name="Google Shape;141;p23"/>
          <p:cNvSpPr/>
          <p:nvPr/>
        </p:nvSpPr>
        <p:spPr>
          <a:xfrm>
            <a:off x="912725" y="3634125"/>
            <a:ext cx="2786100" cy="702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txBox="1"/>
          <p:nvPr/>
        </p:nvSpPr>
        <p:spPr>
          <a:xfrm>
            <a:off x="1656800" y="4336425"/>
            <a:ext cx="998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Lato"/>
                <a:ea typeface="Lato"/>
                <a:cs typeface="Lato"/>
                <a:sym typeface="Lato"/>
              </a:rPr>
              <a:t>Before</a:t>
            </a:r>
            <a:endParaRPr sz="1300" b="1">
              <a:latin typeface="Lato"/>
              <a:ea typeface="Lato"/>
              <a:cs typeface="Lato"/>
              <a:sym typeface="Lato"/>
            </a:endParaRPr>
          </a:p>
        </p:txBody>
      </p:sp>
      <p:sp>
        <p:nvSpPr>
          <p:cNvPr id="143" name="Google Shape;143;p23"/>
          <p:cNvSpPr txBox="1"/>
          <p:nvPr/>
        </p:nvSpPr>
        <p:spPr>
          <a:xfrm>
            <a:off x="6462850" y="4336425"/>
            <a:ext cx="998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Lato"/>
                <a:ea typeface="Lato"/>
                <a:cs typeface="Lato"/>
                <a:sym typeface="Lato"/>
              </a:rPr>
              <a:t>After</a:t>
            </a:r>
            <a:endParaRPr sz="1300" b="1">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(Feature Selection) </a:t>
            </a:r>
            <a:endParaRPr/>
          </a:p>
        </p:txBody>
      </p:sp>
      <p:pic>
        <p:nvPicPr>
          <p:cNvPr id="149" name="Google Shape;149;p24"/>
          <p:cNvPicPr preferRelativeResize="0"/>
          <p:nvPr/>
        </p:nvPicPr>
        <p:blipFill>
          <a:blip r:embed="rId3">
            <a:alphaModFix/>
          </a:blip>
          <a:stretch>
            <a:fillRect/>
          </a:stretch>
        </p:blipFill>
        <p:spPr>
          <a:xfrm>
            <a:off x="815150" y="1017450"/>
            <a:ext cx="2211199" cy="2333050"/>
          </a:xfrm>
          <a:prstGeom prst="rect">
            <a:avLst/>
          </a:prstGeom>
          <a:noFill/>
          <a:ln>
            <a:noFill/>
          </a:ln>
        </p:spPr>
      </p:pic>
      <p:pic>
        <p:nvPicPr>
          <p:cNvPr id="150" name="Google Shape;150;p24"/>
          <p:cNvPicPr preferRelativeResize="0"/>
          <p:nvPr/>
        </p:nvPicPr>
        <p:blipFill>
          <a:blip r:embed="rId4">
            <a:alphaModFix/>
          </a:blip>
          <a:stretch>
            <a:fillRect/>
          </a:stretch>
        </p:blipFill>
        <p:spPr>
          <a:xfrm>
            <a:off x="3175975" y="1017450"/>
            <a:ext cx="5071325" cy="2333051"/>
          </a:xfrm>
          <a:prstGeom prst="rect">
            <a:avLst/>
          </a:prstGeom>
          <a:noFill/>
          <a:ln w="9525" cap="flat" cmpd="sng">
            <a:solidFill>
              <a:schemeClr val="accent1"/>
            </a:solidFill>
            <a:prstDash val="solid"/>
            <a:round/>
            <a:headEnd type="none" w="sm" len="sm"/>
            <a:tailEnd type="none" w="sm" len="sm"/>
          </a:ln>
        </p:spPr>
      </p:pic>
      <p:pic>
        <p:nvPicPr>
          <p:cNvPr id="151" name="Google Shape;151;p24"/>
          <p:cNvPicPr preferRelativeResize="0"/>
          <p:nvPr/>
        </p:nvPicPr>
        <p:blipFill>
          <a:blip r:embed="rId5">
            <a:alphaModFix/>
          </a:blip>
          <a:stretch>
            <a:fillRect/>
          </a:stretch>
        </p:blipFill>
        <p:spPr>
          <a:xfrm>
            <a:off x="815150" y="3442275"/>
            <a:ext cx="6408975" cy="1512675"/>
          </a:xfrm>
          <a:prstGeom prst="rect">
            <a:avLst/>
          </a:prstGeom>
          <a:noFill/>
          <a:ln w="9525" cap="flat" cmpd="sng">
            <a:solidFill>
              <a:schemeClr val="accent1"/>
            </a:solidFill>
            <a:prstDash val="solid"/>
            <a:round/>
            <a:headEnd type="none" w="sm" len="sm"/>
            <a:tailEnd type="none" w="sm" len="sm"/>
          </a:ln>
        </p:spPr>
      </p:pic>
      <p:cxnSp>
        <p:nvCxnSpPr>
          <p:cNvPr id="152" name="Google Shape;152;p24"/>
          <p:cNvCxnSpPr>
            <a:stCxn id="149" idx="1"/>
          </p:cNvCxnSpPr>
          <p:nvPr/>
        </p:nvCxnSpPr>
        <p:spPr>
          <a:xfrm rot="10800000">
            <a:off x="306050" y="2183975"/>
            <a:ext cx="509100" cy="0"/>
          </a:xfrm>
          <a:prstGeom prst="straightConnector1">
            <a:avLst/>
          </a:prstGeom>
          <a:noFill/>
          <a:ln w="9525" cap="flat" cmpd="sng">
            <a:solidFill>
              <a:schemeClr val="dk2"/>
            </a:solidFill>
            <a:prstDash val="solid"/>
            <a:round/>
            <a:headEnd type="none" w="med" len="med"/>
            <a:tailEnd type="none" w="med" len="med"/>
          </a:ln>
        </p:spPr>
      </p:cxnSp>
      <p:cxnSp>
        <p:nvCxnSpPr>
          <p:cNvPr id="153" name="Google Shape;153;p24"/>
          <p:cNvCxnSpPr/>
          <p:nvPr/>
        </p:nvCxnSpPr>
        <p:spPr>
          <a:xfrm>
            <a:off x="311700" y="2183975"/>
            <a:ext cx="0" cy="469500"/>
          </a:xfrm>
          <a:prstGeom prst="straightConnector1">
            <a:avLst/>
          </a:prstGeom>
          <a:noFill/>
          <a:ln w="9525" cap="flat" cmpd="sng">
            <a:solidFill>
              <a:schemeClr val="dk2"/>
            </a:solidFill>
            <a:prstDash val="solid"/>
            <a:round/>
            <a:headEnd type="none" w="med" len="med"/>
            <a:tailEnd type="stealth" w="med" len="med"/>
          </a:ln>
        </p:spPr>
      </p:cxnSp>
      <p:sp>
        <p:nvSpPr>
          <p:cNvPr id="154" name="Google Shape;154;p24"/>
          <p:cNvSpPr txBox="1"/>
          <p:nvPr/>
        </p:nvSpPr>
        <p:spPr>
          <a:xfrm>
            <a:off x="20850" y="2653475"/>
            <a:ext cx="744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Lato"/>
                <a:ea typeface="Lato"/>
                <a:cs typeface="Lato"/>
                <a:sym typeface="Lato"/>
              </a:rPr>
              <a:t>Inputs</a:t>
            </a:r>
            <a:endParaRPr sz="1300" b="1">
              <a:latin typeface="Lato"/>
              <a:ea typeface="Lato"/>
              <a:cs typeface="Lato"/>
              <a:sym typeface="Lato"/>
            </a:endParaRPr>
          </a:p>
        </p:txBody>
      </p:sp>
      <p:cxnSp>
        <p:nvCxnSpPr>
          <p:cNvPr id="155" name="Google Shape;155;p24"/>
          <p:cNvCxnSpPr>
            <a:stCxn id="150" idx="3"/>
          </p:cNvCxnSpPr>
          <p:nvPr/>
        </p:nvCxnSpPr>
        <p:spPr>
          <a:xfrm>
            <a:off x="8247300" y="2183975"/>
            <a:ext cx="437400" cy="0"/>
          </a:xfrm>
          <a:prstGeom prst="straightConnector1">
            <a:avLst/>
          </a:prstGeom>
          <a:noFill/>
          <a:ln w="9525" cap="flat" cmpd="sng">
            <a:solidFill>
              <a:schemeClr val="dk2"/>
            </a:solidFill>
            <a:prstDash val="solid"/>
            <a:round/>
            <a:headEnd type="none" w="med" len="med"/>
            <a:tailEnd type="none" w="med" len="med"/>
          </a:ln>
        </p:spPr>
      </p:cxnSp>
      <p:cxnSp>
        <p:nvCxnSpPr>
          <p:cNvPr id="156" name="Google Shape;156;p24"/>
          <p:cNvCxnSpPr/>
          <p:nvPr/>
        </p:nvCxnSpPr>
        <p:spPr>
          <a:xfrm>
            <a:off x="8684700" y="2183950"/>
            <a:ext cx="0" cy="464400"/>
          </a:xfrm>
          <a:prstGeom prst="straightConnector1">
            <a:avLst/>
          </a:prstGeom>
          <a:noFill/>
          <a:ln w="9525" cap="flat" cmpd="sng">
            <a:solidFill>
              <a:schemeClr val="dk2"/>
            </a:solidFill>
            <a:prstDash val="solid"/>
            <a:round/>
            <a:headEnd type="none" w="med" len="med"/>
            <a:tailEnd type="stealth" w="med" len="med"/>
          </a:ln>
        </p:spPr>
      </p:cxnSp>
      <p:sp>
        <p:nvSpPr>
          <p:cNvPr id="157" name="Google Shape;157;p24"/>
          <p:cNvSpPr txBox="1"/>
          <p:nvPr/>
        </p:nvSpPr>
        <p:spPr>
          <a:xfrm>
            <a:off x="8348400" y="2653475"/>
            <a:ext cx="744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Lato"/>
                <a:ea typeface="Lato"/>
                <a:cs typeface="Lato"/>
                <a:sym typeface="Lato"/>
              </a:rPr>
              <a:t>Chart</a:t>
            </a:r>
            <a:endParaRPr sz="1300" b="1">
              <a:latin typeface="Lato"/>
              <a:ea typeface="Lato"/>
              <a:cs typeface="Lato"/>
              <a:sym typeface="Lato"/>
            </a:endParaRPr>
          </a:p>
        </p:txBody>
      </p:sp>
      <p:cxnSp>
        <p:nvCxnSpPr>
          <p:cNvPr id="158" name="Google Shape;158;p24"/>
          <p:cNvCxnSpPr/>
          <p:nvPr/>
        </p:nvCxnSpPr>
        <p:spPr>
          <a:xfrm>
            <a:off x="7224125" y="4198613"/>
            <a:ext cx="1032000" cy="0"/>
          </a:xfrm>
          <a:prstGeom prst="straightConnector1">
            <a:avLst/>
          </a:prstGeom>
          <a:noFill/>
          <a:ln w="9525" cap="flat" cmpd="sng">
            <a:solidFill>
              <a:schemeClr val="dk2"/>
            </a:solidFill>
            <a:prstDash val="solid"/>
            <a:round/>
            <a:headEnd type="none" w="med" len="med"/>
            <a:tailEnd type="stealth" w="med" len="med"/>
          </a:ln>
        </p:spPr>
      </p:cxnSp>
      <p:sp>
        <p:nvSpPr>
          <p:cNvPr id="159" name="Google Shape;159;p24"/>
          <p:cNvSpPr txBox="1"/>
          <p:nvPr/>
        </p:nvSpPr>
        <p:spPr>
          <a:xfrm>
            <a:off x="8317525" y="4021625"/>
            <a:ext cx="744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Lato"/>
                <a:ea typeface="Lato"/>
                <a:cs typeface="Lato"/>
                <a:sym typeface="Lato"/>
              </a:rPr>
              <a:t>Results</a:t>
            </a:r>
            <a:endParaRPr sz="1300" b="1">
              <a:latin typeface="Lato"/>
              <a:ea typeface="Lato"/>
              <a:cs typeface="Lato"/>
              <a:sym typeface="Lato"/>
            </a:endParaRPr>
          </a:p>
        </p:txBody>
      </p:sp>
      <p:sp>
        <p:nvSpPr>
          <p:cNvPr id="160" name="Google Shape;160;p24"/>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Finance </a:t>
            </a:r>
            <a:endParaRPr>
              <a:latin typeface="Playfair Display SemiBold"/>
              <a:ea typeface="Playfair Display SemiBold"/>
              <a:cs typeface="Playfair Display SemiBold"/>
              <a:sym typeface="Playfair Display SemiBold"/>
            </a:endParaRPr>
          </a:p>
        </p:txBody>
      </p:sp>
      <p:sp>
        <p:nvSpPr>
          <p:cNvPr id="161" name="Google Shape;161;p24"/>
          <p:cNvSpPr/>
          <p:nvPr/>
        </p:nvSpPr>
        <p:spPr>
          <a:xfrm>
            <a:off x="867450" y="4000500"/>
            <a:ext cx="6317100" cy="122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(Clustering)</a:t>
            </a:r>
            <a:endParaRPr/>
          </a:p>
        </p:txBody>
      </p:sp>
      <p:cxnSp>
        <p:nvCxnSpPr>
          <p:cNvPr id="167" name="Google Shape;167;p25"/>
          <p:cNvCxnSpPr/>
          <p:nvPr/>
        </p:nvCxnSpPr>
        <p:spPr>
          <a:xfrm>
            <a:off x="7942500" y="3250775"/>
            <a:ext cx="437400" cy="0"/>
          </a:xfrm>
          <a:prstGeom prst="straightConnector1">
            <a:avLst/>
          </a:prstGeom>
          <a:noFill/>
          <a:ln w="9525" cap="flat" cmpd="sng">
            <a:solidFill>
              <a:schemeClr val="dk2"/>
            </a:solidFill>
            <a:prstDash val="solid"/>
            <a:round/>
            <a:headEnd type="none" w="med" len="med"/>
            <a:tailEnd type="none" w="med" len="med"/>
          </a:ln>
        </p:spPr>
      </p:cxnSp>
      <p:cxnSp>
        <p:nvCxnSpPr>
          <p:cNvPr id="168" name="Google Shape;168;p25"/>
          <p:cNvCxnSpPr/>
          <p:nvPr/>
        </p:nvCxnSpPr>
        <p:spPr>
          <a:xfrm>
            <a:off x="8379900" y="3250750"/>
            <a:ext cx="0" cy="464400"/>
          </a:xfrm>
          <a:prstGeom prst="straightConnector1">
            <a:avLst/>
          </a:prstGeom>
          <a:noFill/>
          <a:ln w="9525" cap="flat" cmpd="sng">
            <a:solidFill>
              <a:schemeClr val="dk2"/>
            </a:solidFill>
            <a:prstDash val="solid"/>
            <a:round/>
            <a:headEnd type="none" w="med" len="med"/>
            <a:tailEnd type="stealth" w="med" len="med"/>
          </a:ln>
        </p:spPr>
      </p:cxnSp>
      <p:sp>
        <p:nvSpPr>
          <p:cNvPr id="169" name="Google Shape;169;p25"/>
          <p:cNvSpPr txBox="1"/>
          <p:nvPr/>
        </p:nvSpPr>
        <p:spPr>
          <a:xfrm>
            <a:off x="8084825" y="3720275"/>
            <a:ext cx="9981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Lato"/>
                <a:ea typeface="Lato"/>
                <a:cs typeface="Lato"/>
                <a:sym typeface="Lato"/>
              </a:rPr>
              <a:t>Number of K Cluster</a:t>
            </a:r>
            <a:endParaRPr sz="1300" b="1">
              <a:latin typeface="Lato"/>
              <a:ea typeface="Lato"/>
              <a:cs typeface="Lato"/>
              <a:sym typeface="Lato"/>
            </a:endParaRPr>
          </a:p>
        </p:txBody>
      </p:sp>
      <p:sp>
        <p:nvSpPr>
          <p:cNvPr id="170" name="Google Shape;170;p25"/>
          <p:cNvSpPr txBox="1"/>
          <p:nvPr/>
        </p:nvSpPr>
        <p:spPr>
          <a:xfrm>
            <a:off x="1617481" y="914622"/>
            <a:ext cx="5929200" cy="415500"/>
          </a:xfrm>
          <a:prstGeom prst="rect">
            <a:avLst/>
          </a:prstGeom>
          <a:noFill/>
          <a:ln>
            <a:noFill/>
          </a:ln>
        </p:spPr>
        <p:txBody>
          <a:bodyPr spcFirstLastPara="1" wrap="square" lIns="91425" tIns="91425" rIns="91425" bIns="91425" anchor="t" anchorCtr="0">
            <a:spAutoFit/>
          </a:bodyPr>
          <a:lstStyle/>
          <a:p>
            <a:pPr marL="0" lvl="0" indent="0" algn="ctr" rtl="0">
              <a:lnSpc>
                <a:spcPct val="130434"/>
              </a:lnSpc>
              <a:spcBef>
                <a:spcPts val="1400"/>
              </a:spcBef>
              <a:spcAft>
                <a:spcPts val="0"/>
              </a:spcAft>
              <a:buNone/>
            </a:pPr>
            <a:r>
              <a:rPr lang="en" sz="1500" u="sng" dirty="0">
                <a:solidFill>
                  <a:srgbClr val="292929"/>
                </a:solidFill>
                <a:highlight>
                  <a:srgbClr val="FFFFFF"/>
                </a:highlight>
                <a:latin typeface="Lato"/>
                <a:ea typeface="Lato"/>
                <a:cs typeface="Lato"/>
                <a:sym typeface="Lato"/>
              </a:rPr>
              <a:t>Parameter Tuning</a:t>
            </a:r>
            <a:endParaRPr sz="1500" u="sng" dirty="0">
              <a:solidFill>
                <a:srgbClr val="292929"/>
              </a:solidFill>
              <a:highlight>
                <a:srgbClr val="FFFFFF"/>
              </a:highlight>
              <a:latin typeface="Lato"/>
              <a:ea typeface="Lato"/>
              <a:cs typeface="Lato"/>
              <a:sym typeface="Lato"/>
            </a:endParaRPr>
          </a:p>
        </p:txBody>
      </p:sp>
      <p:sp>
        <p:nvSpPr>
          <p:cNvPr id="171" name="Google Shape;171;p25"/>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Finance </a:t>
            </a:r>
            <a:endParaRPr>
              <a:latin typeface="Playfair Display SemiBold"/>
              <a:ea typeface="Playfair Display SemiBold"/>
              <a:cs typeface="Playfair Display SemiBold"/>
              <a:sym typeface="Playfair Display SemiBold"/>
            </a:endParaRPr>
          </a:p>
        </p:txBody>
      </p:sp>
      <p:pic>
        <p:nvPicPr>
          <p:cNvPr id="172" name="Google Shape;172;p25"/>
          <p:cNvPicPr preferRelativeResize="0"/>
          <p:nvPr/>
        </p:nvPicPr>
        <p:blipFill>
          <a:blip r:embed="rId3">
            <a:alphaModFix/>
          </a:blip>
          <a:stretch>
            <a:fillRect/>
          </a:stretch>
        </p:blipFill>
        <p:spPr>
          <a:xfrm>
            <a:off x="4568925" y="1507500"/>
            <a:ext cx="3373581" cy="3331200"/>
          </a:xfrm>
          <a:prstGeom prst="rect">
            <a:avLst/>
          </a:prstGeom>
          <a:noFill/>
          <a:ln w="9525" cap="flat" cmpd="sng">
            <a:solidFill>
              <a:srgbClr val="292929"/>
            </a:solidFill>
            <a:prstDash val="solid"/>
            <a:round/>
            <a:headEnd type="none" w="sm" len="sm"/>
            <a:tailEnd type="none" w="sm" len="sm"/>
          </a:ln>
        </p:spPr>
      </p:pic>
      <p:sp>
        <p:nvSpPr>
          <p:cNvPr id="173" name="Google Shape;173;p25"/>
          <p:cNvSpPr txBox="1"/>
          <p:nvPr/>
        </p:nvSpPr>
        <p:spPr>
          <a:xfrm>
            <a:off x="78250" y="3843467"/>
            <a:ext cx="1005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Lato"/>
                <a:ea typeface="Lato"/>
                <a:cs typeface="Lato"/>
                <a:sym typeface="Lato"/>
              </a:rPr>
              <a:t>Inputs</a:t>
            </a:r>
            <a:endParaRPr sz="1300" b="1">
              <a:latin typeface="Lato"/>
              <a:ea typeface="Lato"/>
              <a:cs typeface="Lato"/>
              <a:sym typeface="Lato"/>
            </a:endParaRPr>
          </a:p>
        </p:txBody>
      </p:sp>
      <p:pic>
        <p:nvPicPr>
          <p:cNvPr id="174" name="Google Shape;174;p25"/>
          <p:cNvPicPr preferRelativeResize="0"/>
          <p:nvPr/>
        </p:nvPicPr>
        <p:blipFill>
          <a:blip r:embed="rId4">
            <a:alphaModFix/>
          </a:blip>
          <a:stretch>
            <a:fillRect/>
          </a:stretch>
        </p:blipFill>
        <p:spPr>
          <a:xfrm>
            <a:off x="1212376" y="1507500"/>
            <a:ext cx="3127949" cy="3331200"/>
          </a:xfrm>
          <a:prstGeom prst="rect">
            <a:avLst/>
          </a:prstGeom>
          <a:noFill/>
          <a:ln w="9525" cap="flat" cmpd="sng">
            <a:solidFill>
              <a:schemeClr val="accent1"/>
            </a:solidFill>
            <a:prstDash val="solid"/>
            <a:round/>
            <a:headEnd type="none" w="sm" len="sm"/>
            <a:tailEnd type="none" w="sm" len="sm"/>
          </a:ln>
        </p:spPr>
      </p:pic>
      <p:cxnSp>
        <p:nvCxnSpPr>
          <p:cNvPr id="175" name="Google Shape;175;p25"/>
          <p:cNvCxnSpPr>
            <a:stCxn id="174" idx="1"/>
          </p:cNvCxnSpPr>
          <p:nvPr/>
        </p:nvCxnSpPr>
        <p:spPr>
          <a:xfrm rot="10800000">
            <a:off x="367276" y="3173100"/>
            <a:ext cx="845100" cy="0"/>
          </a:xfrm>
          <a:prstGeom prst="straightConnector1">
            <a:avLst/>
          </a:prstGeom>
          <a:noFill/>
          <a:ln w="9525" cap="flat" cmpd="sng">
            <a:solidFill>
              <a:schemeClr val="dk2"/>
            </a:solidFill>
            <a:prstDash val="solid"/>
            <a:round/>
            <a:headEnd type="none" w="med" len="med"/>
            <a:tailEnd type="none" w="med" len="med"/>
          </a:ln>
        </p:spPr>
      </p:cxnSp>
      <p:cxnSp>
        <p:nvCxnSpPr>
          <p:cNvPr id="176" name="Google Shape;176;p25"/>
          <p:cNvCxnSpPr/>
          <p:nvPr/>
        </p:nvCxnSpPr>
        <p:spPr>
          <a:xfrm>
            <a:off x="387800" y="3163650"/>
            <a:ext cx="0" cy="775500"/>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p25"/>
          <p:cNvSpPr/>
          <p:nvPr/>
        </p:nvSpPr>
        <p:spPr>
          <a:xfrm>
            <a:off x="4796525" y="1826750"/>
            <a:ext cx="2796300" cy="626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(Clustering)</a:t>
            </a:r>
            <a:endParaRPr/>
          </a:p>
          <a:p>
            <a:pPr marL="0" lvl="0" indent="0" algn="ctr" rtl="0">
              <a:spcBef>
                <a:spcPts val="0"/>
              </a:spcBef>
              <a:spcAft>
                <a:spcPts val="0"/>
              </a:spcAft>
              <a:buNone/>
            </a:pPr>
            <a:endParaRPr/>
          </a:p>
        </p:txBody>
      </p:sp>
      <p:cxnSp>
        <p:nvCxnSpPr>
          <p:cNvPr id="183" name="Google Shape;183;p26"/>
          <p:cNvCxnSpPr/>
          <p:nvPr/>
        </p:nvCxnSpPr>
        <p:spPr>
          <a:xfrm>
            <a:off x="7637700" y="2869775"/>
            <a:ext cx="437400" cy="0"/>
          </a:xfrm>
          <a:prstGeom prst="straightConnector1">
            <a:avLst/>
          </a:prstGeom>
          <a:noFill/>
          <a:ln w="9525" cap="flat" cmpd="sng">
            <a:solidFill>
              <a:schemeClr val="dk2"/>
            </a:solidFill>
            <a:prstDash val="solid"/>
            <a:round/>
            <a:headEnd type="none" w="med" len="med"/>
            <a:tailEnd type="none" w="med" len="med"/>
          </a:ln>
        </p:spPr>
      </p:cxnSp>
      <p:cxnSp>
        <p:nvCxnSpPr>
          <p:cNvPr id="184" name="Google Shape;184;p26"/>
          <p:cNvCxnSpPr/>
          <p:nvPr/>
        </p:nvCxnSpPr>
        <p:spPr>
          <a:xfrm>
            <a:off x="8075100" y="2869750"/>
            <a:ext cx="0" cy="464400"/>
          </a:xfrm>
          <a:prstGeom prst="straightConnector1">
            <a:avLst/>
          </a:prstGeom>
          <a:noFill/>
          <a:ln w="9525" cap="flat" cmpd="sng">
            <a:solidFill>
              <a:schemeClr val="dk2"/>
            </a:solidFill>
            <a:prstDash val="solid"/>
            <a:round/>
            <a:headEnd type="none" w="med" len="med"/>
            <a:tailEnd type="stealth" w="med" len="med"/>
          </a:ln>
        </p:spPr>
      </p:cxnSp>
      <p:sp>
        <p:nvSpPr>
          <p:cNvPr id="185" name="Google Shape;185;p26"/>
          <p:cNvSpPr txBox="1"/>
          <p:nvPr/>
        </p:nvSpPr>
        <p:spPr>
          <a:xfrm>
            <a:off x="7780025" y="3339275"/>
            <a:ext cx="998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Lato"/>
                <a:ea typeface="Lato"/>
                <a:cs typeface="Lato"/>
                <a:sym typeface="Lato"/>
              </a:rPr>
              <a:t>Results</a:t>
            </a:r>
            <a:endParaRPr sz="1300" b="1">
              <a:latin typeface="Lato"/>
              <a:ea typeface="Lato"/>
              <a:cs typeface="Lato"/>
              <a:sym typeface="Lato"/>
            </a:endParaRPr>
          </a:p>
        </p:txBody>
      </p:sp>
      <p:sp>
        <p:nvSpPr>
          <p:cNvPr id="187" name="Google Shape;187;p26"/>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Finance </a:t>
            </a:r>
            <a:endParaRPr>
              <a:latin typeface="Playfair Display SemiBold"/>
              <a:ea typeface="Playfair Display SemiBold"/>
              <a:cs typeface="Playfair Display SemiBold"/>
              <a:sym typeface="Playfair Display SemiBold"/>
            </a:endParaRPr>
          </a:p>
        </p:txBody>
      </p:sp>
      <p:pic>
        <p:nvPicPr>
          <p:cNvPr id="188" name="Google Shape;188;p26"/>
          <p:cNvPicPr preferRelativeResize="0"/>
          <p:nvPr/>
        </p:nvPicPr>
        <p:blipFill>
          <a:blip r:embed="rId3">
            <a:alphaModFix/>
          </a:blip>
          <a:stretch>
            <a:fillRect/>
          </a:stretch>
        </p:blipFill>
        <p:spPr>
          <a:xfrm>
            <a:off x="1418550" y="1464275"/>
            <a:ext cx="6219149" cy="3506401"/>
          </a:xfrm>
          <a:prstGeom prst="rect">
            <a:avLst/>
          </a:prstGeom>
          <a:noFill/>
          <a:ln w="9525" cap="flat" cmpd="sng">
            <a:solidFill>
              <a:schemeClr val="accent1"/>
            </a:solidFill>
            <a:prstDash val="solid"/>
            <a:round/>
            <a:headEnd type="none" w="sm" len="sm"/>
            <a:tailEnd type="none" w="sm" len="sm"/>
          </a:ln>
        </p:spPr>
      </p:pic>
      <p:sp>
        <p:nvSpPr>
          <p:cNvPr id="2" name="Google Shape;170;p25">
            <a:extLst>
              <a:ext uri="{FF2B5EF4-FFF2-40B4-BE49-F238E27FC236}">
                <a16:creationId xmlns:a16="http://schemas.microsoft.com/office/drawing/2014/main" id="{644690F8-F5A7-0459-4983-FA0143C0669E}"/>
              </a:ext>
            </a:extLst>
          </p:cNvPr>
          <p:cNvSpPr txBox="1"/>
          <p:nvPr/>
        </p:nvSpPr>
        <p:spPr>
          <a:xfrm>
            <a:off x="1617481" y="914622"/>
            <a:ext cx="5929200" cy="415500"/>
          </a:xfrm>
          <a:prstGeom prst="rect">
            <a:avLst/>
          </a:prstGeom>
          <a:noFill/>
          <a:ln>
            <a:noFill/>
          </a:ln>
        </p:spPr>
        <p:txBody>
          <a:bodyPr spcFirstLastPara="1" wrap="square" lIns="91425" tIns="91425" rIns="91425" bIns="91425" anchor="t" anchorCtr="0">
            <a:spAutoFit/>
          </a:bodyPr>
          <a:lstStyle/>
          <a:p>
            <a:pPr marL="0" lvl="0" indent="0" algn="ctr" rtl="0">
              <a:lnSpc>
                <a:spcPct val="130434"/>
              </a:lnSpc>
              <a:spcBef>
                <a:spcPts val="1400"/>
              </a:spcBef>
              <a:spcAft>
                <a:spcPts val="0"/>
              </a:spcAft>
              <a:buNone/>
            </a:pPr>
            <a:r>
              <a:rPr lang="en" sz="1500" u="sng" dirty="0">
                <a:solidFill>
                  <a:srgbClr val="292929"/>
                </a:solidFill>
                <a:highlight>
                  <a:srgbClr val="FFFFFF"/>
                </a:highlight>
                <a:latin typeface="Lato"/>
                <a:ea typeface="Lato"/>
                <a:cs typeface="Lato"/>
                <a:sym typeface="Lato"/>
              </a:rPr>
              <a:t>Parameter Tuning</a:t>
            </a:r>
            <a:endParaRPr sz="1500" u="sng" dirty="0">
              <a:solidFill>
                <a:srgbClr val="292929"/>
              </a:solidFill>
              <a:highlight>
                <a:srgbClr val="FFFFFF"/>
              </a:highlight>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7"/>
          <p:cNvPicPr preferRelativeResize="0"/>
          <p:nvPr/>
        </p:nvPicPr>
        <p:blipFill>
          <a:blip r:embed="rId3">
            <a:alphaModFix/>
          </a:blip>
          <a:stretch>
            <a:fillRect/>
          </a:stretch>
        </p:blipFill>
        <p:spPr>
          <a:xfrm>
            <a:off x="3168638" y="1530901"/>
            <a:ext cx="3234500" cy="3414664"/>
          </a:xfrm>
          <a:prstGeom prst="rect">
            <a:avLst/>
          </a:prstGeom>
          <a:noFill/>
          <a:ln w="9525" cap="flat" cmpd="sng">
            <a:solidFill>
              <a:schemeClr val="accent1"/>
            </a:solidFill>
            <a:prstDash val="solid"/>
            <a:round/>
            <a:headEnd type="none" w="sm" len="sm"/>
            <a:tailEnd type="none" w="sm" len="sm"/>
          </a:ln>
        </p:spPr>
      </p:pic>
      <p:sp>
        <p:nvSpPr>
          <p:cNvPr id="194" name="Google Shape;194;p2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(Clustering)</a:t>
            </a:r>
            <a:endParaRPr/>
          </a:p>
          <a:p>
            <a:pPr marL="0" lvl="0" indent="0" algn="ctr" rtl="0">
              <a:spcBef>
                <a:spcPts val="0"/>
              </a:spcBef>
              <a:spcAft>
                <a:spcPts val="0"/>
              </a:spcAft>
              <a:buNone/>
            </a:pPr>
            <a:endParaRPr/>
          </a:p>
        </p:txBody>
      </p:sp>
      <p:cxnSp>
        <p:nvCxnSpPr>
          <p:cNvPr id="195" name="Google Shape;195;p27"/>
          <p:cNvCxnSpPr/>
          <p:nvPr/>
        </p:nvCxnSpPr>
        <p:spPr>
          <a:xfrm>
            <a:off x="6408350" y="3138500"/>
            <a:ext cx="437400" cy="0"/>
          </a:xfrm>
          <a:prstGeom prst="straightConnector1">
            <a:avLst/>
          </a:prstGeom>
          <a:noFill/>
          <a:ln w="9525" cap="flat" cmpd="sng">
            <a:solidFill>
              <a:schemeClr val="dk2"/>
            </a:solidFill>
            <a:prstDash val="solid"/>
            <a:round/>
            <a:headEnd type="none" w="med" len="med"/>
            <a:tailEnd type="none" w="med" len="med"/>
          </a:ln>
        </p:spPr>
      </p:cxnSp>
      <p:cxnSp>
        <p:nvCxnSpPr>
          <p:cNvPr id="196" name="Google Shape;196;p27"/>
          <p:cNvCxnSpPr/>
          <p:nvPr/>
        </p:nvCxnSpPr>
        <p:spPr>
          <a:xfrm>
            <a:off x="6845750" y="3138475"/>
            <a:ext cx="0" cy="464400"/>
          </a:xfrm>
          <a:prstGeom prst="straightConnector1">
            <a:avLst/>
          </a:prstGeom>
          <a:noFill/>
          <a:ln w="9525" cap="flat" cmpd="sng">
            <a:solidFill>
              <a:schemeClr val="dk2"/>
            </a:solidFill>
            <a:prstDash val="solid"/>
            <a:round/>
            <a:headEnd type="none" w="med" len="med"/>
            <a:tailEnd type="stealth" w="med" len="med"/>
          </a:ln>
        </p:spPr>
      </p:cxnSp>
      <p:sp>
        <p:nvSpPr>
          <p:cNvPr id="197" name="Google Shape;197;p27"/>
          <p:cNvSpPr txBox="1"/>
          <p:nvPr/>
        </p:nvSpPr>
        <p:spPr>
          <a:xfrm>
            <a:off x="6550675" y="3608000"/>
            <a:ext cx="2103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Lato"/>
                <a:ea typeface="Lato"/>
                <a:cs typeface="Lato"/>
                <a:sym typeface="Lato"/>
              </a:rPr>
              <a:t>Number of Cluster</a:t>
            </a:r>
            <a:endParaRPr sz="1300" b="1">
              <a:latin typeface="Lato"/>
              <a:ea typeface="Lato"/>
              <a:cs typeface="Lato"/>
              <a:sym typeface="Lato"/>
            </a:endParaRPr>
          </a:p>
        </p:txBody>
      </p:sp>
      <p:sp>
        <p:nvSpPr>
          <p:cNvPr id="199" name="Google Shape;199;p27"/>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Finance </a:t>
            </a:r>
            <a:endParaRPr>
              <a:latin typeface="Playfair Display SemiBold"/>
              <a:ea typeface="Playfair Display SemiBold"/>
              <a:cs typeface="Playfair Display SemiBold"/>
              <a:sym typeface="Playfair Display SemiBold"/>
            </a:endParaRPr>
          </a:p>
        </p:txBody>
      </p:sp>
      <p:sp>
        <p:nvSpPr>
          <p:cNvPr id="200" name="Google Shape;200;p27"/>
          <p:cNvSpPr/>
          <p:nvPr/>
        </p:nvSpPr>
        <p:spPr>
          <a:xfrm>
            <a:off x="3326250" y="1945650"/>
            <a:ext cx="2796300" cy="626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70;p25">
            <a:extLst>
              <a:ext uri="{FF2B5EF4-FFF2-40B4-BE49-F238E27FC236}">
                <a16:creationId xmlns:a16="http://schemas.microsoft.com/office/drawing/2014/main" id="{AD7E488C-FF11-2335-F404-7C2505ED3790}"/>
              </a:ext>
            </a:extLst>
          </p:cNvPr>
          <p:cNvSpPr txBox="1"/>
          <p:nvPr/>
        </p:nvSpPr>
        <p:spPr>
          <a:xfrm>
            <a:off x="1617481" y="914622"/>
            <a:ext cx="5929200" cy="415500"/>
          </a:xfrm>
          <a:prstGeom prst="rect">
            <a:avLst/>
          </a:prstGeom>
          <a:noFill/>
          <a:ln>
            <a:noFill/>
          </a:ln>
        </p:spPr>
        <p:txBody>
          <a:bodyPr spcFirstLastPara="1" wrap="square" lIns="91425" tIns="91425" rIns="91425" bIns="91425" anchor="t" anchorCtr="0">
            <a:spAutoFit/>
          </a:bodyPr>
          <a:lstStyle/>
          <a:p>
            <a:pPr marL="0" lvl="0" indent="0" algn="ctr" rtl="0">
              <a:lnSpc>
                <a:spcPct val="130434"/>
              </a:lnSpc>
              <a:spcBef>
                <a:spcPts val="1400"/>
              </a:spcBef>
              <a:spcAft>
                <a:spcPts val="0"/>
              </a:spcAft>
              <a:buNone/>
            </a:pPr>
            <a:r>
              <a:rPr lang="en" sz="1500" u="sng" dirty="0">
                <a:solidFill>
                  <a:srgbClr val="292929"/>
                </a:solidFill>
                <a:highlight>
                  <a:srgbClr val="FFFFFF"/>
                </a:highlight>
                <a:latin typeface="Lato"/>
                <a:ea typeface="Lato"/>
                <a:cs typeface="Lato"/>
                <a:sym typeface="Lato"/>
              </a:rPr>
              <a:t>Parameter Tuning</a:t>
            </a:r>
            <a:endParaRPr sz="1500" u="sng" dirty="0">
              <a:solidFill>
                <a:srgbClr val="292929"/>
              </a:solidFill>
              <a:highlight>
                <a:srgbClr val="FFFFFF"/>
              </a:highlight>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(Clustering)</a:t>
            </a:r>
            <a:endParaRPr/>
          </a:p>
          <a:p>
            <a:pPr marL="0" lvl="0" indent="0" algn="ctr" rtl="0">
              <a:spcBef>
                <a:spcPts val="0"/>
              </a:spcBef>
              <a:spcAft>
                <a:spcPts val="0"/>
              </a:spcAft>
              <a:buNone/>
            </a:pPr>
            <a:endParaRPr/>
          </a:p>
        </p:txBody>
      </p:sp>
      <p:cxnSp>
        <p:nvCxnSpPr>
          <p:cNvPr id="206" name="Google Shape;206;p28"/>
          <p:cNvCxnSpPr/>
          <p:nvPr/>
        </p:nvCxnSpPr>
        <p:spPr>
          <a:xfrm>
            <a:off x="7637700" y="2869775"/>
            <a:ext cx="437400" cy="0"/>
          </a:xfrm>
          <a:prstGeom prst="straightConnector1">
            <a:avLst/>
          </a:prstGeom>
          <a:noFill/>
          <a:ln w="9525" cap="flat" cmpd="sng">
            <a:solidFill>
              <a:schemeClr val="dk2"/>
            </a:solidFill>
            <a:prstDash val="solid"/>
            <a:round/>
            <a:headEnd type="none" w="med" len="med"/>
            <a:tailEnd type="none" w="med" len="med"/>
          </a:ln>
        </p:spPr>
      </p:cxnSp>
      <p:cxnSp>
        <p:nvCxnSpPr>
          <p:cNvPr id="207" name="Google Shape;207;p28"/>
          <p:cNvCxnSpPr/>
          <p:nvPr/>
        </p:nvCxnSpPr>
        <p:spPr>
          <a:xfrm>
            <a:off x="8075100" y="2869750"/>
            <a:ext cx="0" cy="464400"/>
          </a:xfrm>
          <a:prstGeom prst="straightConnector1">
            <a:avLst/>
          </a:prstGeom>
          <a:noFill/>
          <a:ln w="9525" cap="flat" cmpd="sng">
            <a:solidFill>
              <a:schemeClr val="dk2"/>
            </a:solidFill>
            <a:prstDash val="solid"/>
            <a:round/>
            <a:headEnd type="none" w="med" len="med"/>
            <a:tailEnd type="stealth" w="med" len="med"/>
          </a:ln>
        </p:spPr>
      </p:cxnSp>
      <p:sp>
        <p:nvSpPr>
          <p:cNvPr id="208" name="Google Shape;208;p28"/>
          <p:cNvSpPr txBox="1"/>
          <p:nvPr/>
        </p:nvSpPr>
        <p:spPr>
          <a:xfrm>
            <a:off x="7780025" y="3339275"/>
            <a:ext cx="998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Lato"/>
                <a:ea typeface="Lato"/>
                <a:cs typeface="Lato"/>
                <a:sym typeface="Lato"/>
              </a:rPr>
              <a:t>Results</a:t>
            </a:r>
            <a:endParaRPr sz="1300" b="1">
              <a:latin typeface="Lato"/>
              <a:ea typeface="Lato"/>
              <a:cs typeface="Lato"/>
              <a:sym typeface="Lato"/>
            </a:endParaRPr>
          </a:p>
        </p:txBody>
      </p:sp>
      <p:sp>
        <p:nvSpPr>
          <p:cNvPr id="210" name="Google Shape;210;p28"/>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Finance </a:t>
            </a:r>
            <a:endParaRPr>
              <a:latin typeface="Playfair Display SemiBold"/>
              <a:ea typeface="Playfair Display SemiBold"/>
              <a:cs typeface="Playfair Display SemiBold"/>
              <a:sym typeface="Playfair Display SemiBold"/>
            </a:endParaRPr>
          </a:p>
        </p:txBody>
      </p:sp>
      <p:pic>
        <p:nvPicPr>
          <p:cNvPr id="211" name="Google Shape;211;p28"/>
          <p:cNvPicPr preferRelativeResize="0"/>
          <p:nvPr/>
        </p:nvPicPr>
        <p:blipFill>
          <a:blip r:embed="rId3">
            <a:alphaModFix/>
          </a:blip>
          <a:stretch>
            <a:fillRect/>
          </a:stretch>
        </p:blipFill>
        <p:spPr>
          <a:xfrm>
            <a:off x="1307870" y="1473075"/>
            <a:ext cx="6329830" cy="3496901"/>
          </a:xfrm>
          <a:prstGeom prst="rect">
            <a:avLst/>
          </a:prstGeom>
          <a:noFill/>
          <a:ln w="9525" cap="flat" cmpd="sng">
            <a:solidFill>
              <a:schemeClr val="accent1"/>
            </a:solidFill>
            <a:prstDash val="solid"/>
            <a:round/>
            <a:headEnd type="none" w="sm" len="sm"/>
            <a:tailEnd type="none" w="sm" len="sm"/>
          </a:ln>
        </p:spPr>
      </p:pic>
      <p:sp>
        <p:nvSpPr>
          <p:cNvPr id="2" name="Google Shape;170;p25">
            <a:extLst>
              <a:ext uri="{FF2B5EF4-FFF2-40B4-BE49-F238E27FC236}">
                <a16:creationId xmlns:a16="http://schemas.microsoft.com/office/drawing/2014/main" id="{14BD0A1A-C18E-0FE2-DA5F-826E027A4A58}"/>
              </a:ext>
            </a:extLst>
          </p:cNvPr>
          <p:cNvSpPr txBox="1"/>
          <p:nvPr/>
        </p:nvSpPr>
        <p:spPr>
          <a:xfrm>
            <a:off x="1617481" y="914622"/>
            <a:ext cx="5929200" cy="415500"/>
          </a:xfrm>
          <a:prstGeom prst="rect">
            <a:avLst/>
          </a:prstGeom>
          <a:noFill/>
          <a:ln>
            <a:noFill/>
          </a:ln>
        </p:spPr>
        <p:txBody>
          <a:bodyPr spcFirstLastPara="1" wrap="square" lIns="91425" tIns="91425" rIns="91425" bIns="91425" anchor="t" anchorCtr="0">
            <a:spAutoFit/>
          </a:bodyPr>
          <a:lstStyle/>
          <a:p>
            <a:pPr marL="0" lvl="0" indent="0" algn="ctr" rtl="0">
              <a:lnSpc>
                <a:spcPct val="130434"/>
              </a:lnSpc>
              <a:spcBef>
                <a:spcPts val="1400"/>
              </a:spcBef>
              <a:spcAft>
                <a:spcPts val="0"/>
              </a:spcAft>
              <a:buNone/>
            </a:pPr>
            <a:r>
              <a:rPr lang="en" sz="1500" u="sng" dirty="0">
                <a:solidFill>
                  <a:srgbClr val="292929"/>
                </a:solidFill>
                <a:highlight>
                  <a:srgbClr val="FFFFFF"/>
                </a:highlight>
                <a:latin typeface="Lato"/>
                <a:ea typeface="Lato"/>
                <a:cs typeface="Lato"/>
                <a:sym typeface="Lato"/>
              </a:rPr>
              <a:t>Parameter Tuning</a:t>
            </a:r>
            <a:endParaRPr sz="1500" u="sng" dirty="0">
              <a:solidFill>
                <a:srgbClr val="292929"/>
              </a:solidFill>
              <a:highlight>
                <a:srgbClr val="FFFFFF"/>
              </a:highlight>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Data Modelling (Clustering)</a:t>
            </a:r>
            <a:endParaRPr dirty="0"/>
          </a:p>
          <a:p>
            <a:pPr marL="0" lvl="0" indent="0" algn="ctr" rtl="0">
              <a:spcBef>
                <a:spcPts val="0"/>
              </a:spcBef>
              <a:spcAft>
                <a:spcPts val="0"/>
              </a:spcAft>
              <a:buNone/>
            </a:pPr>
            <a:endParaRPr dirty="0"/>
          </a:p>
        </p:txBody>
      </p:sp>
      <p:cxnSp>
        <p:nvCxnSpPr>
          <p:cNvPr id="217" name="Google Shape;217;p29"/>
          <p:cNvCxnSpPr/>
          <p:nvPr/>
        </p:nvCxnSpPr>
        <p:spPr>
          <a:xfrm>
            <a:off x="7713900" y="2869775"/>
            <a:ext cx="437400" cy="0"/>
          </a:xfrm>
          <a:prstGeom prst="straightConnector1">
            <a:avLst/>
          </a:prstGeom>
          <a:noFill/>
          <a:ln w="9525" cap="flat" cmpd="sng">
            <a:solidFill>
              <a:schemeClr val="dk2"/>
            </a:solidFill>
            <a:prstDash val="solid"/>
            <a:round/>
            <a:headEnd type="none" w="med" len="med"/>
            <a:tailEnd type="none" w="med" len="med"/>
          </a:ln>
        </p:spPr>
      </p:cxnSp>
      <p:cxnSp>
        <p:nvCxnSpPr>
          <p:cNvPr id="218" name="Google Shape;218;p29"/>
          <p:cNvCxnSpPr/>
          <p:nvPr/>
        </p:nvCxnSpPr>
        <p:spPr>
          <a:xfrm>
            <a:off x="8151300" y="2869750"/>
            <a:ext cx="0" cy="464400"/>
          </a:xfrm>
          <a:prstGeom prst="straightConnector1">
            <a:avLst/>
          </a:prstGeom>
          <a:noFill/>
          <a:ln w="9525" cap="flat" cmpd="sng">
            <a:solidFill>
              <a:schemeClr val="dk2"/>
            </a:solidFill>
            <a:prstDash val="solid"/>
            <a:round/>
            <a:headEnd type="none" w="med" len="med"/>
            <a:tailEnd type="stealth" w="med" len="med"/>
          </a:ln>
        </p:spPr>
      </p:cxnSp>
      <p:sp>
        <p:nvSpPr>
          <p:cNvPr id="219" name="Google Shape;219;p29"/>
          <p:cNvSpPr txBox="1"/>
          <p:nvPr/>
        </p:nvSpPr>
        <p:spPr>
          <a:xfrm>
            <a:off x="7856225" y="3339275"/>
            <a:ext cx="998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Lato"/>
                <a:ea typeface="Lato"/>
                <a:cs typeface="Lato"/>
                <a:sym typeface="Lato"/>
              </a:rPr>
              <a:t>Results</a:t>
            </a:r>
            <a:endParaRPr sz="1300" b="1">
              <a:latin typeface="Lato"/>
              <a:ea typeface="Lato"/>
              <a:cs typeface="Lato"/>
              <a:sym typeface="Lato"/>
            </a:endParaRPr>
          </a:p>
        </p:txBody>
      </p:sp>
      <p:sp>
        <p:nvSpPr>
          <p:cNvPr id="221" name="Google Shape;221;p29"/>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Finance </a:t>
            </a:r>
            <a:endParaRPr>
              <a:latin typeface="Playfair Display SemiBold"/>
              <a:ea typeface="Playfair Display SemiBold"/>
              <a:cs typeface="Playfair Display SemiBold"/>
              <a:sym typeface="Playfair Display SemiBold"/>
            </a:endParaRPr>
          </a:p>
        </p:txBody>
      </p:sp>
      <p:pic>
        <p:nvPicPr>
          <p:cNvPr id="222" name="Google Shape;222;p29"/>
          <p:cNvPicPr preferRelativeResize="0"/>
          <p:nvPr/>
        </p:nvPicPr>
        <p:blipFill>
          <a:blip r:embed="rId3">
            <a:alphaModFix/>
          </a:blip>
          <a:stretch>
            <a:fillRect/>
          </a:stretch>
        </p:blipFill>
        <p:spPr>
          <a:xfrm>
            <a:off x="1263809" y="1455610"/>
            <a:ext cx="6484992" cy="3540916"/>
          </a:xfrm>
          <a:prstGeom prst="rect">
            <a:avLst/>
          </a:prstGeom>
          <a:noFill/>
          <a:ln w="9525" cap="flat" cmpd="sng">
            <a:solidFill>
              <a:schemeClr val="accent1"/>
            </a:solidFill>
            <a:prstDash val="solid"/>
            <a:round/>
            <a:headEnd type="none" w="sm" len="sm"/>
            <a:tailEnd type="none" w="sm" len="sm"/>
          </a:ln>
        </p:spPr>
      </p:pic>
      <p:sp>
        <p:nvSpPr>
          <p:cNvPr id="2" name="Google Shape;170;p25">
            <a:extLst>
              <a:ext uri="{FF2B5EF4-FFF2-40B4-BE49-F238E27FC236}">
                <a16:creationId xmlns:a16="http://schemas.microsoft.com/office/drawing/2014/main" id="{CFC947DD-BFBE-DE9B-5C8F-D5588C557199}"/>
              </a:ext>
            </a:extLst>
          </p:cNvPr>
          <p:cNvSpPr txBox="1"/>
          <p:nvPr/>
        </p:nvSpPr>
        <p:spPr>
          <a:xfrm>
            <a:off x="1617481" y="914622"/>
            <a:ext cx="5929200" cy="664254"/>
          </a:xfrm>
          <a:prstGeom prst="rect">
            <a:avLst/>
          </a:prstGeom>
          <a:noFill/>
          <a:ln>
            <a:noFill/>
          </a:ln>
        </p:spPr>
        <p:txBody>
          <a:bodyPr spcFirstLastPara="1" wrap="square" lIns="91425" tIns="91425" rIns="91425" bIns="91425" anchor="t" anchorCtr="0">
            <a:spAutoFit/>
          </a:bodyPr>
          <a:lstStyle/>
          <a:p>
            <a:pPr marL="0" lvl="0" indent="0" algn="ctr" rtl="0">
              <a:lnSpc>
                <a:spcPct val="130434"/>
              </a:lnSpc>
              <a:spcBef>
                <a:spcPts val="1400"/>
              </a:spcBef>
              <a:spcAft>
                <a:spcPts val="0"/>
              </a:spcAft>
              <a:buNone/>
            </a:pPr>
            <a:r>
              <a:rPr lang="en" sz="1500" u="sng" dirty="0">
                <a:solidFill>
                  <a:srgbClr val="292929"/>
                </a:solidFill>
                <a:highlight>
                  <a:srgbClr val="FFFFFF"/>
                </a:highlight>
                <a:latin typeface="Lato"/>
                <a:ea typeface="Lato"/>
                <a:cs typeface="Lato"/>
                <a:sym typeface="Lato"/>
              </a:rPr>
              <a:t>Parallel Coordinates Plot</a:t>
            </a:r>
            <a:endParaRPr sz="1500" u="sng" dirty="0">
              <a:solidFill>
                <a:srgbClr val="292929"/>
              </a:solidFill>
              <a:highlight>
                <a:srgbClr val="FFFFFF"/>
              </a:highlight>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(Clustering)</a:t>
            </a:r>
            <a:endParaRPr/>
          </a:p>
          <a:p>
            <a:pPr marL="0" lvl="0" indent="0" algn="ctr" rtl="0">
              <a:spcBef>
                <a:spcPts val="0"/>
              </a:spcBef>
              <a:spcAft>
                <a:spcPts val="0"/>
              </a:spcAft>
              <a:buNone/>
            </a:pPr>
            <a:endParaRPr/>
          </a:p>
        </p:txBody>
      </p:sp>
      <p:cxnSp>
        <p:nvCxnSpPr>
          <p:cNvPr id="228" name="Google Shape;228;p30"/>
          <p:cNvCxnSpPr/>
          <p:nvPr/>
        </p:nvCxnSpPr>
        <p:spPr>
          <a:xfrm>
            <a:off x="7713900" y="2869775"/>
            <a:ext cx="437400" cy="0"/>
          </a:xfrm>
          <a:prstGeom prst="straightConnector1">
            <a:avLst/>
          </a:prstGeom>
          <a:noFill/>
          <a:ln w="9525" cap="flat" cmpd="sng">
            <a:solidFill>
              <a:schemeClr val="dk2"/>
            </a:solidFill>
            <a:prstDash val="solid"/>
            <a:round/>
            <a:headEnd type="none" w="med" len="med"/>
            <a:tailEnd type="none" w="med" len="med"/>
          </a:ln>
        </p:spPr>
      </p:cxnSp>
      <p:cxnSp>
        <p:nvCxnSpPr>
          <p:cNvPr id="229" name="Google Shape;229;p30"/>
          <p:cNvCxnSpPr/>
          <p:nvPr/>
        </p:nvCxnSpPr>
        <p:spPr>
          <a:xfrm>
            <a:off x="8151300" y="2869750"/>
            <a:ext cx="0" cy="464400"/>
          </a:xfrm>
          <a:prstGeom prst="straightConnector1">
            <a:avLst/>
          </a:prstGeom>
          <a:noFill/>
          <a:ln w="9525" cap="flat" cmpd="sng">
            <a:solidFill>
              <a:schemeClr val="dk2"/>
            </a:solidFill>
            <a:prstDash val="solid"/>
            <a:round/>
            <a:headEnd type="none" w="med" len="med"/>
            <a:tailEnd type="stealth" w="med" len="med"/>
          </a:ln>
        </p:spPr>
      </p:cxnSp>
      <p:sp>
        <p:nvSpPr>
          <p:cNvPr id="230" name="Google Shape;230;p30"/>
          <p:cNvSpPr txBox="1"/>
          <p:nvPr/>
        </p:nvSpPr>
        <p:spPr>
          <a:xfrm>
            <a:off x="7856225" y="3339275"/>
            <a:ext cx="998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Lato"/>
                <a:ea typeface="Lato"/>
                <a:cs typeface="Lato"/>
                <a:sym typeface="Lato"/>
              </a:rPr>
              <a:t>Results</a:t>
            </a:r>
            <a:endParaRPr sz="1300" b="1">
              <a:latin typeface="Lato"/>
              <a:ea typeface="Lato"/>
              <a:cs typeface="Lato"/>
              <a:sym typeface="Lato"/>
            </a:endParaRPr>
          </a:p>
        </p:txBody>
      </p:sp>
      <p:sp>
        <p:nvSpPr>
          <p:cNvPr id="232" name="Google Shape;232;p30"/>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Finance </a:t>
            </a:r>
            <a:endParaRPr>
              <a:latin typeface="Playfair Display SemiBold"/>
              <a:ea typeface="Playfair Display SemiBold"/>
              <a:cs typeface="Playfair Display SemiBold"/>
              <a:sym typeface="Playfair Display SemiBold"/>
            </a:endParaRPr>
          </a:p>
        </p:txBody>
      </p:sp>
      <p:pic>
        <p:nvPicPr>
          <p:cNvPr id="233" name="Google Shape;233;p30"/>
          <p:cNvPicPr preferRelativeResize="0"/>
          <p:nvPr/>
        </p:nvPicPr>
        <p:blipFill>
          <a:blip r:embed="rId3">
            <a:alphaModFix/>
          </a:blip>
          <a:stretch>
            <a:fillRect/>
          </a:stretch>
        </p:blipFill>
        <p:spPr>
          <a:xfrm>
            <a:off x="1248938" y="1448117"/>
            <a:ext cx="6507138" cy="3553009"/>
          </a:xfrm>
          <a:prstGeom prst="rect">
            <a:avLst/>
          </a:prstGeom>
          <a:noFill/>
          <a:ln w="9525" cap="flat" cmpd="sng">
            <a:solidFill>
              <a:schemeClr val="accent1"/>
            </a:solidFill>
            <a:prstDash val="solid"/>
            <a:round/>
            <a:headEnd type="none" w="sm" len="sm"/>
            <a:tailEnd type="none" w="sm" len="sm"/>
          </a:ln>
        </p:spPr>
      </p:pic>
      <p:sp>
        <p:nvSpPr>
          <p:cNvPr id="2" name="Google Shape;170;p25">
            <a:extLst>
              <a:ext uri="{FF2B5EF4-FFF2-40B4-BE49-F238E27FC236}">
                <a16:creationId xmlns:a16="http://schemas.microsoft.com/office/drawing/2014/main" id="{1CEEDA74-9EA3-86C5-BBBC-1C4AEAD50127}"/>
              </a:ext>
            </a:extLst>
          </p:cNvPr>
          <p:cNvSpPr txBox="1"/>
          <p:nvPr/>
        </p:nvSpPr>
        <p:spPr>
          <a:xfrm>
            <a:off x="1617481" y="914622"/>
            <a:ext cx="5929200" cy="664254"/>
          </a:xfrm>
          <a:prstGeom prst="rect">
            <a:avLst/>
          </a:prstGeom>
          <a:noFill/>
          <a:ln>
            <a:noFill/>
          </a:ln>
        </p:spPr>
        <p:txBody>
          <a:bodyPr spcFirstLastPara="1" wrap="square" lIns="91425" tIns="91425" rIns="91425" bIns="91425" anchor="t" anchorCtr="0">
            <a:spAutoFit/>
          </a:bodyPr>
          <a:lstStyle/>
          <a:p>
            <a:pPr marL="0" lvl="0" indent="0" algn="ctr" rtl="0">
              <a:lnSpc>
                <a:spcPct val="130434"/>
              </a:lnSpc>
              <a:spcBef>
                <a:spcPts val="1400"/>
              </a:spcBef>
              <a:spcAft>
                <a:spcPts val="0"/>
              </a:spcAft>
              <a:buNone/>
            </a:pPr>
            <a:r>
              <a:rPr lang="en" sz="1500" u="sng" dirty="0">
                <a:solidFill>
                  <a:srgbClr val="292929"/>
                </a:solidFill>
                <a:highlight>
                  <a:srgbClr val="FFFFFF"/>
                </a:highlight>
                <a:latin typeface="Lato"/>
                <a:ea typeface="Lato"/>
                <a:cs typeface="Lato"/>
                <a:sym typeface="Lato"/>
              </a:rPr>
              <a:t>Parallel Coordinates Plot</a:t>
            </a:r>
            <a:endParaRPr sz="1500" u="sng" dirty="0">
              <a:solidFill>
                <a:srgbClr val="292929"/>
              </a:solidFill>
              <a:highlight>
                <a:srgbClr val="FFFFFF"/>
              </a:highlight>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(Clustering)</a:t>
            </a:r>
            <a:endParaRPr/>
          </a:p>
          <a:p>
            <a:pPr marL="0" lvl="0" indent="0" algn="ctr" rtl="0">
              <a:spcBef>
                <a:spcPts val="0"/>
              </a:spcBef>
              <a:spcAft>
                <a:spcPts val="0"/>
              </a:spcAft>
              <a:buNone/>
            </a:pPr>
            <a:endParaRPr/>
          </a:p>
        </p:txBody>
      </p:sp>
      <p:cxnSp>
        <p:nvCxnSpPr>
          <p:cNvPr id="239" name="Google Shape;239;p31"/>
          <p:cNvCxnSpPr/>
          <p:nvPr/>
        </p:nvCxnSpPr>
        <p:spPr>
          <a:xfrm>
            <a:off x="7713900" y="2869775"/>
            <a:ext cx="437400" cy="0"/>
          </a:xfrm>
          <a:prstGeom prst="straightConnector1">
            <a:avLst/>
          </a:prstGeom>
          <a:noFill/>
          <a:ln w="9525" cap="flat" cmpd="sng">
            <a:solidFill>
              <a:schemeClr val="dk2"/>
            </a:solidFill>
            <a:prstDash val="solid"/>
            <a:round/>
            <a:headEnd type="none" w="med" len="med"/>
            <a:tailEnd type="none" w="med" len="med"/>
          </a:ln>
        </p:spPr>
      </p:cxnSp>
      <p:cxnSp>
        <p:nvCxnSpPr>
          <p:cNvPr id="240" name="Google Shape;240;p31"/>
          <p:cNvCxnSpPr/>
          <p:nvPr/>
        </p:nvCxnSpPr>
        <p:spPr>
          <a:xfrm>
            <a:off x="8151300" y="2869750"/>
            <a:ext cx="0" cy="464400"/>
          </a:xfrm>
          <a:prstGeom prst="straightConnector1">
            <a:avLst/>
          </a:prstGeom>
          <a:noFill/>
          <a:ln w="9525" cap="flat" cmpd="sng">
            <a:solidFill>
              <a:schemeClr val="dk2"/>
            </a:solidFill>
            <a:prstDash val="solid"/>
            <a:round/>
            <a:headEnd type="none" w="med" len="med"/>
            <a:tailEnd type="stealth" w="med" len="med"/>
          </a:ln>
        </p:spPr>
      </p:cxnSp>
      <p:sp>
        <p:nvSpPr>
          <p:cNvPr id="241" name="Google Shape;241;p31"/>
          <p:cNvSpPr txBox="1"/>
          <p:nvPr/>
        </p:nvSpPr>
        <p:spPr>
          <a:xfrm>
            <a:off x="7856225" y="3339275"/>
            <a:ext cx="998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Lato"/>
                <a:ea typeface="Lato"/>
                <a:cs typeface="Lato"/>
                <a:sym typeface="Lato"/>
              </a:rPr>
              <a:t>Results</a:t>
            </a:r>
            <a:endParaRPr sz="1300" b="1">
              <a:latin typeface="Lato"/>
              <a:ea typeface="Lato"/>
              <a:cs typeface="Lato"/>
              <a:sym typeface="Lato"/>
            </a:endParaRPr>
          </a:p>
        </p:txBody>
      </p:sp>
      <p:sp>
        <p:nvSpPr>
          <p:cNvPr id="243" name="Google Shape;243;p31"/>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Finance </a:t>
            </a:r>
            <a:endParaRPr>
              <a:latin typeface="Playfair Display SemiBold"/>
              <a:ea typeface="Playfair Display SemiBold"/>
              <a:cs typeface="Playfair Display SemiBold"/>
              <a:sym typeface="Playfair Display SemiBold"/>
            </a:endParaRPr>
          </a:p>
        </p:txBody>
      </p:sp>
      <p:pic>
        <p:nvPicPr>
          <p:cNvPr id="244" name="Google Shape;244;p31"/>
          <p:cNvPicPr preferRelativeResize="0"/>
          <p:nvPr/>
        </p:nvPicPr>
        <p:blipFill>
          <a:blip r:embed="rId3">
            <a:alphaModFix/>
          </a:blip>
          <a:stretch>
            <a:fillRect/>
          </a:stretch>
        </p:blipFill>
        <p:spPr>
          <a:xfrm>
            <a:off x="152400" y="1985600"/>
            <a:ext cx="8839201" cy="875581"/>
          </a:xfrm>
          <a:prstGeom prst="rect">
            <a:avLst/>
          </a:prstGeom>
          <a:noFill/>
          <a:ln w="9525" cap="flat" cmpd="sng">
            <a:solidFill>
              <a:schemeClr val="accent1"/>
            </a:solidFill>
            <a:prstDash val="solid"/>
            <a:round/>
            <a:headEnd type="none" w="sm" len="sm"/>
            <a:tailEnd type="none" w="sm" len="sm"/>
          </a:ln>
        </p:spPr>
      </p:pic>
      <p:sp>
        <p:nvSpPr>
          <p:cNvPr id="245" name="Google Shape;245;p31"/>
          <p:cNvSpPr/>
          <p:nvPr/>
        </p:nvSpPr>
        <p:spPr>
          <a:xfrm>
            <a:off x="594375" y="2452775"/>
            <a:ext cx="8345400" cy="415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70;p25">
            <a:extLst>
              <a:ext uri="{FF2B5EF4-FFF2-40B4-BE49-F238E27FC236}">
                <a16:creationId xmlns:a16="http://schemas.microsoft.com/office/drawing/2014/main" id="{9C1B9430-93AE-FE21-ECDA-A38EE1E99E60}"/>
              </a:ext>
            </a:extLst>
          </p:cNvPr>
          <p:cNvSpPr txBox="1"/>
          <p:nvPr/>
        </p:nvSpPr>
        <p:spPr>
          <a:xfrm>
            <a:off x="1617481" y="914622"/>
            <a:ext cx="5929200" cy="664254"/>
          </a:xfrm>
          <a:prstGeom prst="rect">
            <a:avLst/>
          </a:prstGeom>
          <a:noFill/>
          <a:ln>
            <a:noFill/>
          </a:ln>
        </p:spPr>
        <p:txBody>
          <a:bodyPr spcFirstLastPara="1" wrap="square" lIns="91425" tIns="91425" rIns="91425" bIns="91425" anchor="t" anchorCtr="0">
            <a:spAutoFit/>
          </a:bodyPr>
          <a:lstStyle/>
          <a:p>
            <a:pPr marL="0" lvl="0" indent="0" algn="ctr" rtl="0">
              <a:lnSpc>
                <a:spcPct val="130434"/>
              </a:lnSpc>
              <a:spcBef>
                <a:spcPts val="1400"/>
              </a:spcBef>
              <a:spcAft>
                <a:spcPts val="0"/>
              </a:spcAft>
              <a:buNone/>
            </a:pPr>
            <a:r>
              <a:rPr lang="en" sz="1500" u="sng" dirty="0">
                <a:solidFill>
                  <a:srgbClr val="292929"/>
                </a:solidFill>
                <a:highlight>
                  <a:srgbClr val="FFFFFF"/>
                </a:highlight>
                <a:latin typeface="Lato"/>
                <a:ea typeface="Lato"/>
                <a:cs typeface="Lato"/>
                <a:sym typeface="Lato"/>
              </a:rPr>
              <a:t>Centroids</a:t>
            </a:r>
            <a:endParaRPr sz="1500" u="sng" dirty="0">
              <a:solidFill>
                <a:srgbClr val="292929"/>
              </a:solidFill>
              <a:highlight>
                <a:srgbClr val="FFFFFF"/>
              </a:highlight>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Contents</a:t>
            </a:r>
            <a:endParaRPr/>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accent1"/>
              </a:buClr>
              <a:buSzPts val="1800"/>
              <a:buChar char="●"/>
            </a:pPr>
            <a:r>
              <a:rPr lang="en" b="1">
                <a:solidFill>
                  <a:schemeClr val="accent1"/>
                </a:solidFill>
              </a:rPr>
              <a:t>Main Objective</a:t>
            </a:r>
            <a:endParaRPr b="1">
              <a:solidFill>
                <a:schemeClr val="accent1"/>
              </a:solidFill>
            </a:endParaRPr>
          </a:p>
          <a:p>
            <a:pPr marL="457200" lvl="0" indent="0" algn="l" rtl="0">
              <a:spcBef>
                <a:spcPts val="1200"/>
              </a:spcBef>
              <a:spcAft>
                <a:spcPts val="0"/>
              </a:spcAft>
              <a:buNone/>
            </a:pPr>
            <a:endParaRPr b="1">
              <a:solidFill>
                <a:schemeClr val="accent1"/>
              </a:solidFill>
            </a:endParaRPr>
          </a:p>
          <a:p>
            <a:pPr marL="457200" lvl="0" indent="-342900" algn="l" rtl="0">
              <a:spcBef>
                <a:spcPts val="1200"/>
              </a:spcBef>
              <a:spcAft>
                <a:spcPts val="0"/>
              </a:spcAft>
              <a:buClr>
                <a:schemeClr val="accent1"/>
              </a:buClr>
              <a:buSzPts val="1800"/>
              <a:buChar char="●"/>
            </a:pPr>
            <a:r>
              <a:rPr lang="en" b="1">
                <a:solidFill>
                  <a:schemeClr val="accent1"/>
                </a:solidFill>
              </a:rPr>
              <a:t>Business-Objectives </a:t>
            </a:r>
            <a:r>
              <a:rPr lang="en">
                <a:solidFill>
                  <a:schemeClr val="accent1"/>
                </a:solidFill>
              </a:rPr>
              <a:t>(Finance, Manpower, Prevention and Accessibility)</a:t>
            </a:r>
            <a:endParaRPr>
              <a:solidFill>
                <a:schemeClr val="accent1"/>
              </a:solidFill>
            </a:endParaRPr>
          </a:p>
          <a:p>
            <a:pPr marL="457200" lvl="0" indent="0" algn="l" rtl="0">
              <a:spcBef>
                <a:spcPts val="1200"/>
              </a:spcBef>
              <a:spcAft>
                <a:spcPts val="0"/>
              </a:spcAft>
              <a:buNone/>
            </a:pPr>
            <a:endParaRPr b="1">
              <a:solidFill>
                <a:schemeClr val="accent1"/>
              </a:solidFill>
            </a:endParaRPr>
          </a:p>
          <a:p>
            <a:pPr marL="457200" lvl="0" indent="-342900" algn="l" rtl="0">
              <a:spcBef>
                <a:spcPts val="1200"/>
              </a:spcBef>
              <a:spcAft>
                <a:spcPts val="0"/>
              </a:spcAft>
              <a:buClr>
                <a:schemeClr val="accent1"/>
              </a:buClr>
              <a:buSzPts val="1800"/>
              <a:buChar char="●"/>
            </a:pPr>
            <a:r>
              <a:rPr lang="en" b="1">
                <a:solidFill>
                  <a:schemeClr val="accent1"/>
                </a:solidFill>
              </a:rPr>
              <a:t>Data Understanding and Preparation </a:t>
            </a:r>
            <a:r>
              <a:rPr lang="en">
                <a:solidFill>
                  <a:schemeClr val="accent1"/>
                </a:solidFill>
              </a:rPr>
              <a:t>(Excel, Rapidminer or SAS VIYA)</a:t>
            </a:r>
            <a:endParaRPr>
              <a:solidFill>
                <a:schemeClr val="accent1"/>
              </a:solidFill>
            </a:endParaRPr>
          </a:p>
          <a:p>
            <a:pPr marL="457200" lvl="0" indent="0" algn="l" rtl="0">
              <a:spcBef>
                <a:spcPts val="1200"/>
              </a:spcBef>
              <a:spcAft>
                <a:spcPts val="0"/>
              </a:spcAft>
              <a:buNone/>
            </a:pPr>
            <a:endParaRPr b="1">
              <a:solidFill>
                <a:schemeClr val="accent1"/>
              </a:solidFill>
            </a:endParaRPr>
          </a:p>
          <a:p>
            <a:pPr marL="457200" lvl="0" indent="-342900" algn="l" rtl="0">
              <a:spcBef>
                <a:spcPts val="1200"/>
              </a:spcBef>
              <a:spcAft>
                <a:spcPts val="0"/>
              </a:spcAft>
              <a:buClr>
                <a:schemeClr val="accent1"/>
              </a:buClr>
              <a:buSzPts val="1800"/>
              <a:buChar char="●"/>
            </a:pPr>
            <a:r>
              <a:rPr lang="en" b="1">
                <a:solidFill>
                  <a:schemeClr val="accent1"/>
                </a:solidFill>
              </a:rPr>
              <a:t>Data Modelling </a:t>
            </a:r>
            <a:r>
              <a:rPr lang="en">
                <a:solidFill>
                  <a:schemeClr val="accent1"/>
                </a:solidFill>
              </a:rPr>
              <a:t>(SAS VIYA)</a:t>
            </a:r>
            <a:endParaRPr>
              <a:solidFill>
                <a:schemeClr val="accent1"/>
              </a:solidFill>
            </a:endParaRPr>
          </a:p>
          <a:p>
            <a:pPr marL="0" lvl="0" indent="0" algn="l" rtl="0">
              <a:spcBef>
                <a:spcPts val="1200"/>
              </a:spcBef>
              <a:spcAft>
                <a:spcPts val="1200"/>
              </a:spcAft>
              <a:buNone/>
            </a:pPr>
            <a:endParaRPr b="1">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32"/>
          <p:cNvPicPr preferRelativeResize="0"/>
          <p:nvPr/>
        </p:nvPicPr>
        <p:blipFill>
          <a:blip r:embed="rId3">
            <a:alphaModFix/>
          </a:blip>
          <a:stretch>
            <a:fillRect/>
          </a:stretch>
        </p:blipFill>
        <p:spPr>
          <a:xfrm>
            <a:off x="2962025" y="1499000"/>
            <a:ext cx="5503799" cy="3198750"/>
          </a:xfrm>
          <a:prstGeom prst="rect">
            <a:avLst/>
          </a:prstGeom>
          <a:noFill/>
          <a:ln w="9525" cap="flat" cmpd="sng">
            <a:solidFill>
              <a:schemeClr val="accent1"/>
            </a:solidFill>
            <a:prstDash val="solid"/>
            <a:round/>
            <a:headEnd type="none" w="sm" len="sm"/>
            <a:tailEnd type="none" w="sm" len="sm"/>
          </a:ln>
        </p:spPr>
      </p:pic>
      <p:sp>
        <p:nvSpPr>
          <p:cNvPr id="251" name="Google Shape;251;p3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(Clustering)</a:t>
            </a:r>
            <a:endParaRPr/>
          </a:p>
          <a:p>
            <a:pPr marL="0" lvl="0" indent="0" algn="ctr" rtl="0">
              <a:spcBef>
                <a:spcPts val="0"/>
              </a:spcBef>
              <a:spcAft>
                <a:spcPts val="0"/>
              </a:spcAft>
              <a:buNone/>
            </a:pPr>
            <a:endParaRPr/>
          </a:p>
        </p:txBody>
      </p:sp>
      <p:cxnSp>
        <p:nvCxnSpPr>
          <p:cNvPr id="252" name="Google Shape;252;p32"/>
          <p:cNvCxnSpPr/>
          <p:nvPr/>
        </p:nvCxnSpPr>
        <p:spPr>
          <a:xfrm>
            <a:off x="8323500" y="3098375"/>
            <a:ext cx="437400" cy="0"/>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p32"/>
          <p:cNvCxnSpPr/>
          <p:nvPr/>
        </p:nvCxnSpPr>
        <p:spPr>
          <a:xfrm>
            <a:off x="8760900" y="3098350"/>
            <a:ext cx="0" cy="464400"/>
          </a:xfrm>
          <a:prstGeom prst="straightConnector1">
            <a:avLst/>
          </a:prstGeom>
          <a:noFill/>
          <a:ln w="9525" cap="flat" cmpd="sng">
            <a:solidFill>
              <a:schemeClr val="dk2"/>
            </a:solidFill>
            <a:prstDash val="solid"/>
            <a:round/>
            <a:headEnd type="none" w="med" len="med"/>
            <a:tailEnd type="stealth" w="med" len="med"/>
          </a:ln>
        </p:spPr>
      </p:cxnSp>
      <p:sp>
        <p:nvSpPr>
          <p:cNvPr id="254" name="Google Shape;254;p32"/>
          <p:cNvSpPr txBox="1"/>
          <p:nvPr/>
        </p:nvSpPr>
        <p:spPr>
          <a:xfrm>
            <a:off x="8465825" y="3567875"/>
            <a:ext cx="998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Lato"/>
                <a:ea typeface="Lato"/>
                <a:cs typeface="Lato"/>
                <a:sym typeface="Lato"/>
              </a:rPr>
              <a:t>Results</a:t>
            </a:r>
            <a:endParaRPr sz="1300" b="1">
              <a:latin typeface="Lato"/>
              <a:ea typeface="Lato"/>
              <a:cs typeface="Lato"/>
              <a:sym typeface="Lato"/>
            </a:endParaRPr>
          </a:p>
        </p:txBody>
      </p:sp>
      <p:sp>
        <p:nvSpPr>
          <p:cNvPr id="256" name="Google Shape;256;p32"/>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Finance </a:t>
            </a:r>
            <a:endParaRPr>
              <a:latin typeface="Playfair Display SemiBold"/>
              <a:ea typeface="Playfair Display SemiBold"/>
              <a:cs typeface="Playfair Display SemiBold"/>
              <a:sym typeface="Playfair Display SemiBold"/>
            </a:endParaRPr>
          </a:p>
        </p:txBody>
      </p:sp>
      <p:pic>
        <p:nvPicPr>
          <p:cNvPr id="257" name="Google Shape;257;p32"/>
          <p:cNvPicPr preferRelativeResize="0"/>
          <p:nvPr/>
        </p:nvPicPr>
        <p:blipFill>
          <a:blip r:embed="rId4">
            <a:alphaModFix/>
          </a:blip>
          <a:stretch>
            <a:fillRect/>
          </a:stretch>
        </p:blipFill>
        <p:spPr>
          <a:xfrm>
            <a:off x="178310" y="1507500"/>
            <a:ext cx="2617966" cy="3198751"/>
          </a:xfrm>
          <a:prstGeom prst="rect">
            <a:avLst/>
          </a:prstGeom>
          <a:noFill/>
          <a:ln w="9525" cap="flat" cmpd="sng">
            <a:solidFill>
              <a:schemeClr val="accent1"/>
            </a:solidFill>
            <a:prstDash val="solid"/>
            <a:round/>
            <a:headEnd type="none" w="sm" len="sm"/>
            <a:tailEnd type="none" w="sm" len="sm"/>
          </a:ln>
        </p:spPr>
      </p:pic>
      <p:sp>
        <p:nvSpPr>
          <p:cNvPr id="258" name="Google Shape;258;p32"/>
          <p:cNvSpPr/>
          <p:nvPr/>
        </p:nvSpPr>
        <p:spPr>
          <a:xfrm>
            <a:off x="2962025" y="1897775"/>
            <a:ext cx="5421000" cy="834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9" name="Google Shape;259;p32"/>
          <p:cNvCxnSpPr>
            <a:endCxn id="260" idx="2"/>
          </p:cNvCxnSpPr>
          <p:nvPr/>
        </p:nvCxnSpPr>
        <p:spPr>
          <a:xfrm rot="10800000" flipH="1">
            <a:off x="7368188" y="1765863"/>
            <a:ext cx="31500" cy="561000"/>
          </a:xfrm>
          <a:prstGeom prst="straightConnector1">
            <a:avLst/>
          </a:prstGeom>
          <a:noFill/>
          <a:ln w="9525" cap="flat" cmpd="sng">
            <a:solidFill>
              <a:schemeClr val="dk2"/>
            </a:solidFill>
            <a:prstDash val="solid"/>
            <a:round/>
            <a:headEnd type="none" w="med" len="med"/>
            <a:tailEnd type="none" w="med" len="med"/>
          </a:ln>
        </p:spPr>
      </p:cxnSp>
      <p:pic>
        <p:nvPicPr>
          <p:cNvPr id="260" name="Google Shape;260;p32"/>
          <p:cNvPicPr preferRelativeResize="0"/>
          <p:nvPr/>
        </p:nvPicPr>
        <p:blipFill>
          <a:blip r:embed="rId5">
            <a:alphaModFix/>
          </a:blip>
          <a:stretch>
            <a:fillRect/>
          </a:stretch>
        </p:blipFill>
        <p:spPr>
          <a:xfrm>
            <a:off x="6166200" y="937188"/>
            <a:ext cx="2466975" cy="828675"/>
          </a:xfrm>
          <a:prstGeom prst="rect">
            <a:avLst/>
          </a:prstGeom>
          <a:noFill/>
          <a:ln w="9525" cap="flat" cmpd="sng">
            <a:solidFill>
              <a:schemeClr val="accent1"/>
            </a:solidFill>
            <a:prstDash val="solid"/>
            <a:round/>
            <a:headEnd type="none" w="sm" len="sm"/>
            <a:tailEnd type="none" w="sm" len="sm"/>
          </a:ln>
        </p:spPr>
      </p:pic>
      <p:sp>
        <p:nvSpPr>
          <p:cNvPr id="2" name="Google Shape;170;p25">
            <a:extLst>
              <a:ext uri="{FF2B5EF4-FFF2-40B4-BE49-F238E27FC236}">
                <a16:creationId xmlns:a16="http://schemas.microsoft.com/office/drawing/2014/main" id="{20C4A4B8-133B-4698-7EC9-35C672153CC2}"/>
              </a:ext>
            </a:extLst>
          </p:cNvPr>
          <p:cNvSpPr txBox="1"/>
          <p:nvPr/>
        </p:nvSpPr>
        <p:spPr>
          <a:xfrm>
            <a:off x="1617481" y="914622"/>
            <a:ext cx="5929200" cy="664254"/>
          </a:xfrm>
          <a:prstGeom prst="rect">
            <a:avLst/>
          </a:prstGeom>
          <a:noFill/>
          <a:ln>
            <a:noFill/>
          </a:ln>
        </p:spPr>
        <p:txBody>
          <a:bodyPr spcFirstLastPara="1" wrap="square" lIns="91425" tIns="91425" rIns="91425" bIns="91425" anchor="t" anchorCtr="0">
            <a:spAutoFit/>
          </a:bodyPr>
          <a:lstStyle/>
          <a:p>
            <a:pPr marL="0" lvl="0" indent="0" algn="ctr" rtl="0">
              <a:lnSpc>
                <a:spcPct val="130434"/>
              </a:lnSpc>
              <a:spcBef>
                <a:spcPts val="1400"/>
              </a:spcBef>
              <a:spcAft>
                <a:spcPts val="0"/>
              </a:spcAft>
              <a:buNone/>
            </a:pPr>
            <a:r>
              <a:rPr lang="en" sz="1500" u="sng" dirty="0">
                <a:solidFill>
                  <a:srgbClr val="292929"/>
                </a:solidFill>
                <a:highlight>
                  <a:srgbClr val="FFFFFF"/>
                </a:highlight>
                <a:latin typeface="Lato"/>
                <a:ea typeface="Lato"/>
                <a:cs typeface="Lato"/>
                <a:sym typeface="Lato"/>
              </a:rPr>
              <a:t>Derive Cluster ID &amp; Autochart</a:t>
            </a:r>
            <a:endParaRPr sz="1500" u="sng" dirty="0">
              <a:solidFill>
                <a:srgbClr val="292929"/>
              </a:solidFill>
              <a:highlight>
                <a:srgbClr val="FFFFFF"/>
              </a:highlight>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(Linear Regression)</a:t>
            </a:r>
            <a:endParaRPr/>
          </a:p>
        </p:txBody>
      </p:sp>
      <p:cxnSp>
        <p:nvCxnSpPr>
          <p:cNvPr id="266" name="Google Shape;266;p33"/>
          <p:cNvCxnSpPr/>
          <p:nvPr/>
        </p:nvCxnSpPr>
        <p:spPr>
          <a:xfrm>
            <a:off x="6017025" y="3009725"/>
            <a:ext cx="437400" cy="0"/>
          </a:xfrm>
          <a:prstGeom prst="straightConnector1">
            <a:avLst/>
          </a:prstGeom>
          <a:noFill/>
          <a:ln w="9525" cap="flat" cmpd="sng">
            <a:solidFill>
              <a:schemeClr val="dk2"/>
            </a:solidFill>
            <a:prstDash val="solid"/>
            <a:round/>
            <a:headEnd type="none" w="med" len="med"/>
            <a:tailEnd type="none" w="med" len="med"/>
          </a:ln>
        </p:spPr>
      </p:cxnSp>
      <p:cxnSp>
        <p:nvCxnSpPr>
          <p:cNvPr id="267" name="Google Shape;267;p33"/>
          <p:cNvCxnSpPr/>
          <p:nvPr/>
        </p:nvCxnSpPr>
        <p:spPr>
          <a:xfrm>
            <a:off x="6454425" y="3009700"/>
            <a:ext cx="0" cy="464400"/>
          </a:xfrm>
          <a:prstGeom prst="straightConnector1">
            <a:avLst/>
          </a:prstGeom>
          <a:noFill/>
          <a:ln w="9525" cap="flat" cmpd="sng">
            <a:solidFill>
              <a:schemeClr val="dk2"/>
            </a:solidFill>
            <a:prstDash val="solid"/>
            <a:round/>
            <a:headEnd type="none" w="med" len="med"/>
            <a:tailEnd type="stealth" w="med" len="med"/>
          </a:ln>
        </p:spPr>
      </p:cxnSp>
      <p:sp>
        <p:nvSpPr>
          <p:cNvPr id="268" name="Google Shape;268;p33"/>
          <p:cNvSpPr txBox="1"/>
          <p:nvPr/>
        </p:nvSpPr>
        <p:spPr>
          <a:xfrm>
            <a:off x="6192900" y="3432000"/>
            <a:ext cx="1706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Lato"/>
                <a:ea typeface="Lato"/>
                <a:cs typeface="Lato"/>
                <a:sym typeface="Lato"/>
              </a:rPr>
              <a:t>Partition Options</a:t>
            </a:r>
            <a:endParaRPr sz="1300" b="1">
              <a:latin typeface="Lato"/>
              <a:ea typeface="Lato"/>
              <a:cs typeface="Lato"/>
              <a:sym typeface="Lato"/>
            </a:endParaRPr>
          </a:p>
        </p:txBody>
      </p:sp>
      <p:sp>
        <p:nvSpPr>
          <p:cNvPr id="270" name="Google Shape;270;p33"/>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Finance </a:t>
            </a:r>
            <a:endParaRPr>
              <a:latin typeface="Playfair Display SemiBold"/>
              <a:ea typeface="Playfair Display SemiBold"/>
              <a:cs typeface="Playfair Display SemiBold"/>
              <a:sym typeface="Playfair Display SemiBold"/>
            </a:endParaRPr>
          </a:p>
        </p:txBody>
      </p:sp>
      <p:pic>
        <p:nvPicPr>
          <p:cNvPr id="271" name="Google Shape;271;p33"/>
          <p:cNvPicPr preferRelativeResize="0"/>
          <p:nvPr/>
        </p:nvPicPr>
        <p:blipFill>
          <a:blip r:embed="rId3">
            <a:alphaModFix/>
          </a:blip>
          <a:stretch>
            <a:fillRect/>
          </a:stretch>
        </p:blipFill>
        <p:spPr>
          <a:xfrm>
            <a:off x="3051400" y="1507500"/>
            <a:ext cx="2902000" cy="3499049"/>
          </a:xfrm>
          <a:prstGeom prst="rect">
            <a:avLst/>
          </a:prstGeom>
          <a:noFill/>
          <a:ln w="9525" cap="flat" cmpd="sng">
            <a:solidFill>
              <a:schemeClr val="accent1"/>
            </a:solidFill>
            <a:prstDash val="solid"/>
            <a:round/>
            <a:headEnd type="none" w="sm" len="sm"/>
            <a:tailEnd type="none" w="sm" len="sm"/>
          </a:ln>
        </p:spPr>
      </p:pic>
      <p:sp>
        <p:nvSpPr>
          <p:cNvPr id="2" name="Google Shape;170;p25">
            <a:extLst>
              <a:ext uri="{FF2B5EF4-FFF2-40B4-BE49-F238E27FC236}">
                <a16:creationId xmlns:a16="http://schemas.microsoft.com/office/drawing/2014/main" id="{31EEDD1E-7933-1F54-26A7-D595067AFC10}"/>
              </a:ext>
            </a:extLst>
          </p:cNvPr>
          <p:cNvSpPr txBox="1"/>
          <p:nvPr/>
        </p:nvSpPr>
        <p:spPr>
          <a:xfrm>
            <a:off x="1617481" y="914622"/>
            <a:ext cx="5929200" cy="664254"/>
          </a:xfrm>
          <a:prstGeom prst="rect">
            <a:avLst/>
          </a:prstGeom>
          <a:noFill/>
          <a:ln>
            <a:noFill/>
          </a:ln>
        </p:spPr>
        <p:txBody>
          <a:bodyPr spcFirstLastPara="1" wrap="square" lIns="91425" tIns="91425" rIns="91425" bIns="91425" anchor="t" anchorCtr="0">
            <a:spAutoFit/>
          </a:bodyPr>
          <a:lstStyle/>
          <a:p>
            <a:pPr marL="0" lvl="0" indent="0" algn="ctr" rtl="0">
              <a:lnSpc>
                <a:spcPct val="130434"/>
              </a:lnSpc>
              <a:spcBef>
                <a:spcPts val="1400"/>
              </a:spcBef>
              <a:spcAft>
                <a:spcPts val="0"/>
              </a:spcAft>
              <a:buNone/>
            </a:pPr>
            <a:r>
              <a:rPr lang="en" sz="1500" u="sng" dirty="0">
                <a:solidFill>
                  <a:srgbClr val="292929"/>
                </a:solidFill>
                <a:highlight>
                  <a:srgbClr val="FFFFFF"/>
                </a:highlight>
                <a:latin typeface="Lato"/>
                <a:ea typeface="Lato"/>
                <a:cs typeface="Lato"/>
                <a:sym typeface="Lato"/>
              </a:rPr>
              <a:t>Partition</a:t>
            </a:r>
            <a:endParaRPr sz="1500" u="sng" dirty="0">
              <a:solidFill>
                <a:srgbClr val="292929"/>
              </a:solidFill>
              <a:highlight>
                <a:srgbClr val="FFFFFF"/>
              </a:highlight>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(Linear Regression)</a:t>
            </a:r>
            <a:endParaRPr/>
          </a:p>
          <a:p>
            <a:pPr marL="0" lvl="0" indent="0" algn="ctr" rtl="0">
              <a:spcBef>
                <a:spcPts val="0"/>
              </a:spcBef>
              <a:spcAft>
                <a:spcPts val="0"/>
              </a:spcAft>
              <a:buNone/>
            </a:pPr>
            <a:endParaRPr/>
          </a:p>
        </p:txBody>
      </p:sp>
      <p:cxnSp>
        <p:nvCxnSpPr>
          <p:cNvPr id="277" name="Google Shape;277;p34"/>
          <p:cNvCxnSpPr/>
          <p:nvPr/>
        </p:nvCxnSpPr>
        <p:spPr>
          <a:xfrm>
            <a:off x="7328750" y="2466125"/>
            <a:ext cx="437400" cy="0"/>
          </a:xfrm>
          <a:prstGeom prst="straightConnector1">
            <a:avLst/>
          </a:prstGeom>
          <a:noFill/>
          <a:ln w="9525" cap="flat" cmpd="sng">
            <a:solidFill>
              <a:schemeClr val="dk2"/>
            </a:solidFill>
            <a:prstDash val="solid"/>
            <a:round/>
            <a:headEnd type="none" w="med" len="med"/>
            <a:tailEnd type="none" w="med" len="med"/>
          </a:ln>
        </p:spPr>
      </p:cxnSp>
      <p:cxnSp>
        <p:nvCxnSpPr>
          <p:cNvPr id="278" name="Google Shape;278;p34"/>
          <p:cNvCxnSpPr/>
          <p:nvPr/>
        </p:nvCxnSpPr>
        <p:spPr>
          <a:xfrm>
            <a:off x="7766150" y="2466100"/>
            <a:ext cx="0" cy="464400"/>
          </a:xfrm>
          <a:prstGeom prst="straightConnector1">
            <a:avLst/>
          </a:prstGeom>
          <a:noFill/>
          <a:ln w="9525" cap="flat" cmpd="sng">
            <a:solidFill>
              <a:schemeClr val="dk2"/>
            </a:solidFill>
            <a:prstDash val="solid"/>
            <a:round/>
            <a:headEnd type="none" w="med" len="med"/>
            <a:tailEnd type="stealth" w="med" len="med"/>
          </a:ln>
        </p:spPr>
      </p:cxnSp>
      <p:sp>
        <p:nvSpPr>
          <p:cNvPr id="279" name="Google Shape;279;p34"/>
          <p:cNvSpPr txBox="1"/>
          <p:nvPr/>
        </p:nvSpPr>
        <p:spPr>
          <a:xfrm>
            <a:off x="7504625" y="2888400"/>
            <a:ext cx="1165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Lato"/>
                <a:ea typeface="Lato"/>
                <a:cs typeface="Lato"/>
                <a:sym typeface="Lato"/>
              </a:rPr>
              <a:t>Chart</a:t>
            </a:r>
            <a:endParaRPr sz="1300" b="1">
              <a:latin typeface="Lato"/>
              <a:ea typeface="Lato"/>
              <a:cs typeface="Lato"/>
              <a:sym typeface="Lato"/>
            </a:endParaRPr>
          </a:p>
        </p:txBody>
      </p:sp>
      <p:cxnSp>
        <p:nvCxnSpPr>
          <p:cNvPr id="281" name="Google Shape;281;p34"/>
          <p:cNvCxnSpPr/>
          <p:nvPr/>
        </p:nvCxnSpPr>
        <p:spPr>
          <a:xfrm>
            <a:off x="7296825" y="4112750"/>
            <a:ext cx="469500" cy="29700"/>
          </a:xfrm>
          <a:prstGeom prst="straightConnector1">
            <a:avLst/>
          </a:prstGeom>
          <a:noFill/>
          <a:ln w="9525" cap="flat" cmpd="sng">
            <a:solidFill>
              <a:schemeClr val="dk2"/>
            </a:solidFill>
            <a:prstDash val="solid"/>
            <a:round/>
            <a:headEnd type="none" w="med" len="med"/>
            <a:tailEnd type="none" w="med" len="med"/>
          </a:ln>
        </p:spPr>
      </p:cxnSp>
      <p:cxnSp>
        <p:nvCxnSpPr>
          <p:cNvPr id="282" name="Google Shape;282;p34"/>
          <p:cNvCxnSpPr/>
          <p:nvPr/>
        </p:nvCxnSpPr>
        <p:spPr>
          <a:xfrm>
            <a:off x="7766150" y="4142500"/>
            <a:ext cx="0" cy="464400"/>
          </a:xfrm>
          <a:prstGeom prst="straightConnector1">
            <a:avLst/>
          </a:prstGeom>
          <a:noFill/>
          <a:ln w="9525" cap="flat" cmpd="sng">
            <a:solidFill>
              <a:schemeClr val="dk2"/>
            </a:solidFill>
            <a:prstDash val="solid"/>
            <a:round/>
            <a:headEnd type="none" w="med" len="med"/>
            <a:tailEnd type="stealth" w="med" len="med"/>
          </a:ln>
        </p:spPr>
      </p:cxnSp>
      <p:sp>
        <p:nvSpPr>
          <p:cNvPr id="283" name="Google Shape;283;p34"/>
          <p:cNvSpPr txBox="1"/>
          <p:nvPr/>
        </p:nvSpPr>
        <p:spPr>
          <a:xfrm>
            <a:off x="7504625" y="4564800"/>
            <a:ext cx="1165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Lato"/>
                <a:ea typeface="Lato"/>
                <a:cs typeface="Lato"/>
                <a:sym typeface="Lato"/>
              </a:rPr>
              <a:t>Results</a:t>
            </a:r>
            <a:endParaRPr sz="1300" b="1">
              <a:latin typeface="Lato"/>
              <a:ea typeface="Lato"/>
              <a:cs typeface="Lato"/>
              <a:sym typeface="Lato"/>
            </a:endParaRPr>
          </a:p>
        </p:txBody>
      </p:sp>
      <p:sp>
        <p:nvSpPr>
          <p:cNvPr id="284" name="Google Shape;284;p34"/>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Finance </a:t>
            </a:r>
            <a:endParaRPr>
              <a:latin typeface="Playfair Display SemiBold"/>
              <a:ea typeface="Playfair Display SemiBold"/>
              <a:cs typeface="Playfair Display SemiBold"/>
              <a:sym typeface="Playfair Display SemiBold"/>
            </a:endParaRPr>
          </a:p>
        </p:txBody>
      </p:sp>
      <p:pic>
        <p:nvPicPr>
          <p:cNvPr id="285" name="Google Shape;285;p34"/>
          <p:cNvPicPr preferRelativeResize="0"/>
          <p:nvPr/>
        </p:nvPicPr>
        <p:blipFill>
          <a:blip r:embed="rId3">
            <a:alphaModFix/>
          </a:blip>
          <a:stretch>
            <a:fillRect/>
          </a:stretch>
        </p:blipFill>
        <p:spPr>
          <a:xfrm>
            <a:off x="1607400" y="3778525"/>
            <a:ext cx="5679226" cy="1192350"/>
          </a:xfrm>
          <a:prstGeom prst="rect">
            <a:avLst/>
          </a:prstGeom>
          <a:noFill/>
          <a:ln w="9525" cap="flat" cmpd="sng">
            <a:solidFill>
              <a:schemeClr val="accent1"/>
            </a:solidFill>
            <a:prstDash val="solid"/>
            <a:round/>
            <a:headEnd type="none" w="sm" len="sm"/>
            <a:tailEnd type="none" w="sm" len="sm"/>
          </a:ln>
        </p:spPr>
      </p:pic>
      <p:pic>
        <p:nvPicPr>
          <p:cNvPr id="286" name="Google Shape;286;p34"/>
          <p:cNvPicPr preferRelativeResize="0"/>
          <p:nvPr/>
        </p:nvPicPr>
        <p:blipFill>
          <a:blip r:embed="rId4">
            <a:alphaModFix/>
          </a:blip>
          <a:stretch>
            <a:fillRect/>
          </a:stretch>
        </p:blipFill>
        <p:spPr>
          <a:xfrm>
            <a:off x="1607400" y="1507500"/>
            <a:ext cx="5679225" cy="2246075"/>
          </a:xfrm>
          <a:prstGeom prst="rect">
            <a:avLst/>
          </a:prstGeom>
          <a:noFill/>
          <a:ln w="9525" cap="flat" cmpd="sng">
            <a:solidFill>
              <a:schemeClr val="accent1"/>
            </a:solidFill>
            <a:prstDash val="solid"/>
            <a:round/>
            <a:headEnd type="none" w="sm" len="sm"/>
            <a:tailEnd type="none" w="sm" len="sm"/>
          </a:ln>
        </p:spPr>
      </p:pic>
      <p:sp>
        <p:nvSpPr>
          <p:cNvPr id="2" name="Google Shape;170;p25">
            <a:extLst>
              <a:ext uri="{FF2B5EF4-FFF2-40B4-BE49-F238E27FC236}">
                <a16:creationId xmlns:a16="http://schemas.microsoft.com/office/drawing/2014/main" id="{2F4A25CB-FA35-2DC8-6ABD-2F9869EECC85}"/>
              </a:ext>
            </a:extLst>
          </p:cNvPr>
          <p:cNvSpPr txBox="1"/>
          <p:nvPr/>
        </p:nvSpPr>
        <p:spPr>
          <a:xfrm>
            <a:off x="1617481" y="914622"/>
            <a:ext cx="5929200" cy="664254"/>
          </a:xfrm>
          <a:prstGeom prst="rect">
            <a:avLst/>
          </a:prstGeom>
          <a:noFill/>
          <a:ln>
            <a:noFill/>
          </a:ln>
        </p:spPr>
        <p:txBody>
          <a:bodyPr spcFirstLastPara="1" wrap="square" lIns="91425" tIns="91425" rIns="91425" bIns="91425" anchor="t" anchorCtr="0">
            <a:spAutoFit/>
          </a:bodyPr>
          <a:lstStyle/>
          <a:p>
            <a:pPr marL="0" lvl="0" indent="0" algn="ctr" rtl="0">
              <a:lnSpc>
                <a:spcPct val="130434"/>
              </a:lnSpc>
              <a:spcBef>
                <a:spcPts val="1400"/>
              </a:spcBef>
              <a:spcAft>
                <a:spcPts val="0"/>
              </a:spcAft>
              <a:buNone/>
            </a:pPr>
            <a:r>
              <a:rPr lang="en" sz="1500" u="sng" dirty="0">
                <a:solidFill>
                  <a:srgbClr val="292929"/>
                </a:solidFill>
                <a:highlight>
                  <a:srgbClr val="FFFFFF"/>
                </a:highlight>
                <a:latin typeface="Lato"/>
                <a:ea typeface="Lato"/>
                <a:cs typeface="Lato"/>
                <a:sym typeface="Lato"/>
              </a:rPr>
              <a:t>Before tuning of the model</a:t>
            </a:r>
            <a:endParaRPr sz="1500" u="sng" dirty="0">
              <a:solidFill>
                <a:srgbClr val="292929"/>
              </a:solidFill>
              <a:highlight>
                <a:srgbClr val="FFFFFF"/>
              </a:highlight>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(Linear Regression)</a:t>
            </a:r>
            <a:endParaRPr/>
          </a:p>
          <a:p>
            <a:pPr marL="0" lvl="0" indent="0" algn="ctr" rtl="0">
              <a:spcBef>
                <a:spcPts val="0"/>
              </a:spcBef>
              <a:spcAft>
                <a:spcPts val="0"/>
              </a:spcAft>
              <a:buNone/>
            </a:pPr>
            <a:endParaRPr/>
          </a:p>
        </p:txBody>
      </p:sp>
      <p:cxnSp>
        <p:nvCxnSpPr>
          <p:cNvPr id="292" name="Google Shape;292;p35"/>
          <p:cNvCxnSpPr/>
          <p:nvPr/>
        </p:nvCxnSpPr>
        <p:spPr>
          <a:xfrm>
            <a:off x="7328750" y="2466125"/>
            <a:ext cx="437400" cy="0"/>
          </a:xfrm>
          <a:prstGeom prst="straightConnector1">
            <a:avLst/>
          </a:prstGeom>
          <a:noFill/>
          <a:ln w="9525" cap="flat" cmpd="sng">
            <a:solidFill>
              <a:schemeClr val="dk2"/>
            </a:solidFill>
            <a:prstDash val="solid"/>
            <a:round/>
            <a:headEnd type="none" w="med" len="med"/>
            <a:tailEnd type="none" w="med" len="med"/>
          </a:ln>
        </p:spPr>
      </p:cxnSp>
      <p:cxnSp>
        <p:nvCxnSpPr>
          <p:cNvPr id="293" name="Google Shape;293;p35"/>
          <p:cNvCxnSpPr/>
          <p:nvPr/>
        </p:nvCxnSpPr>
        <p:spPr>
          <a:xfrm>
            <a:off x="7766150" y="2466100"/>
            <a:ext cx="0" cy="464400"/>
          </a:xfrm>
          <a:prstGeom prst="straightConnector1">
            <a:avLst/>
          </a:prstGeom>
          <a:noFill/>
          <a:ln w="9525" cap="flat" cmpd="sng">
            <a:solidFill>
              <a:schemeClr val="dk2"/>
            </a:solidFill>
            <a:prstDash val="solid"/>
            <a:round/>
            <a:headEnd type="none" w="med" len="med"/>
            <a:tailEnd type="stealth" w="med" len="med"/>
          </a:ln>
        </p:spPr>
      </p:cxnSp>
      <p:sp>
        <p:nvSpPr>
          <p:cNvPr id="294" name="Google Shape;294;p35"/>
          <p:cNvSpPr txBox="1"/>
          <p:nvPr/>
        </p:nvSpPr>
        <p:spPr>
          <a:xfrm>
            <a:off x="7504625" y="2888400"/>
            <a:ext cx="1165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Lato"/>
                <a:ea typeface="Lato"/>
                <a:cs typeface="Lato"/>
                <a:sym typeface="Lato"/>
              </a:rPr>
              <a:t>Chart</a:t>
            </a:r>
            <a:endParaRPr sz="1300" b="1">
              <a:latin typeface="Lato"/>
              <a:ea typeface="Lato"/>
              <a:cs typeface="Lato"/>
              <a:sym typeface="Lato"/>
            </a:endParaRPr>
          </a:p>
        </p:txBody>
      </p:sp>
      <p:cxnSp>
        <p:nvCxnSpPr>
          <p:cNvPr id="296" name="Google Shape;296;p35"/>
          <p:cNvCxnSpPr/>
          <p:nvPr/>
        </p:nvCxnSpPr>
        <p:spPr>
          <a:xfrm rot="10800000" flipH="1">
            <a:off x="7256000" y="4142475"/>
            <a:ext cx="510300" cy="900"/>
          </a:xfrm>
          <a:prstGeom prst="straightConnector1">
            <a:avLst/>
          </a:prstGeom>
          <a:noFill/>
          <a:ln w="9525" cap="flat" cmpd="sng">
            <a:solidFill>
              <a:schemeClr val="dk2"/>
            </a:solidFill>
            <a:prstDash val="solid"/>
            <a:round/>
            <a:headEnd type="none" w="med" len="med"/>
            <a:tailEnd type="none" w="med" len="med"/>
          </a:ln>
        </p:spPr>
      </p:cxnSp>
      <p:cxnSp>
        <p:nvCxnSpPr>
          <p:cNvPr id="297" name="Google Shape;297;p35"/>
          <p:cNvCxnSpPr/>
          <p:nvPr/>
        </p:nvCxnSpPr>
        <p:spPr>
          <a:xfrm>
            <a:off x="7766150" y="4142500"/>
            <a:ext cx="0" cy="464400"/>
          </a:xfrm>
          <a:prstGeom prst="straightConnector1">
            <a:avLst/>
          </a:prstGeom>
          <a:noFill/>
          <a:ln w="9525" cap="flat" cmpd="sng">
            <a:solidFill>
              <a:schemeClr val="dk2"/>
            </a:solidFill>
            <a:prstDash val="solid"/>
            <a:round/>
            <a:headEnd type="none" w="med" len="med"/>
            <a:tailEnd type="stealth" w="med" len="med"/>
          </a:ln>
        </p:spPr>
      </p:cxnSp>
      <p:sp>
        <p:nvSpPr>
          <p:cNvPr id="298" name="Google Shape;298;p35"/>
          <p:cNvSpPr txBox="1"/>
          <p:nvPr/>
        </p:nvSpPr>
        <p:spPr>
          <a:xfrm>
            <a:off x="7504625" y="4564800"/>
            <a:ext cx="1165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Lato"/>
                <a:ea typeface="Lato"/>
                <a:cs typeface="Lato"/>
                <a:sym typeface="Lato"/>
              </a:rPr>
              <a:t>Results</a:t>
            </a:r>
            <a:endParaRPr sz="1300" b="1">
              <a:latin typeface="Lato"/>
              <a:ea typeface="Lato"/>
              <a:cs typeface="Lato"/>
              <a:sym typeface="Lato"/>
            </a:endParaRPr>
          </a:p>
        </p:txBody>
      </p:sp>
      <p:sp>
        <p:nvSpPr>
          <p:cNvPr id="299" name="Google Shape;299;p35"/>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Finance </a:t>
            </a:r>
            <a:endParaRPr>
              <a:latin typeface="Playfair Display SemiBold"/>
              <a:ea typeface="Playfair Display SemiBold"/>
              <a:cs typeface="Playfair Display SemiBold"/>
              <a:sym typeface="Playfair Display SemiBold"/>
            </a:endParaRPr>
          </a:p>
        </p:txBody>
      </p:sp>
      <p:pic>
        <p:nvPicPr>
          <p:cNvPr id="300" name="Google Shape;300;p35"/>
          <p:cNvPicPr preferRelativeResize="0"/>
          <p:nvPr/>
        </p:nvPicPr>
        <p:blipFill>
          <a:blip r:embed="rId3">
            <a:alphaModFix/>
          </a:blip>
          <a:stretch>
            <a:fillRect/>
          </a:stretch>
        </p:blipFill>
        <p:spPr>
          <a:xfrm>
            <a:off x="1607400" y="1459733"/>
            <a:ext cx="5679225" cy="2318642"/>
          </a:xfrm>
          <a:prstGeom prst="rect">
            <a:avLst/>
          </a:prstGeom>
          <a:noFill/>
          <a:ln w="9525" cap="flat" cmpd="sng">
            <a:solidFill>
              <a:schemeClr val="accent1"/>
            </a:solidFill>
            <a:prstDash val="solid"/>
            <a:round/>
            <a:headEnd type="none" w="sm" len="sm"/>
            <a:tailEnd type="none" w="sm" len="sm"/>
          </a:ln>
        </p:spPr>
      </p:pic>
      <p:pic>
        <p:nvPicPr>
          <p:cNvPr id="301" name="Google Shape;301;p35"/>
          <p:cNvPicPr preferRelativeResize="0"/>
          <p:nvPr/>
        </p:nvPicPr>
        <p:blipFill>
          <a:blip r:embed="rId4">
            <a:alphaModFix/>
          </a:blip>
          <a:stretch>
            <a:fillRect/>
          </a:stretch>
        </p:blipFill>
        <p:spPr>
          <a:xfrm>
            <a:off x="1622725" y="3819200"/>
            <a:ext cx="5679224" cy="1208925"/>
          </a:xfrm>
          <a:prstGeom prst="rect">
            <a:avLst/>
          </a:prstGeom>
          <a:noFill/>
          <a:ln w="9525" cap="flat" cmpd="sng">
            <a:solidFill>
              <a:schemeClr val="accent1"/>
            </a:solidFill>
            <a:prstDash val="solid"/>
            <a:round/>
            <a:headEnd type="none" w="sm" len="sm"/>
            <a:tailEnd type="none" w="sm" len="sm"/>
          </a:ln>
        </p:spPr>
      </p:pic>
      <p:sp>
        <p:nvSpPr>
          <p:cNvPr id="302" name="Google Shape;302;p35"/>
          <p:cNvSpPr/>
          <p:nvPr/>
        </p:nvSpPr>
        <p:spPr>
          <a:xfrm>
            <a:off x="1607600" y="4218700"/>
            <a:ext cx="5679300" cy="122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a:off x="1622725" y="4653750"/>
            <a:ext cx="5664000" cy="122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a:off x="1622625" y="4781425"/>
            <a:ext cx="5679300" cy="122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a:off x="2755450" y="1459725"/>
            <a:ext cx="1275600" cy="254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70;p25">
            <a:extLst>
              <a:ext uri="{FF2B5EF4-FFF2-40B4-BE49-F238E27FC236}">
                <a16:creationId xmlns:a16="http://schemas.microsoft.com/office/drawing/2014/main" id="{5FF655C0-44F1-262E-D241-301A078226CB}"/>
              </a:ext>
            </a:extLst>
          </p:cNvPr>
          <p:cNvSpPr txBox="1"/>
          <p:nvPr/>
        </p:nvSpPr>
        <p:spPr>
          <a:xfrm>
            <a:off x="1617481" y="914622"/>
            <a:ext cx="5929200" cy="664254"/>
          </a:xfrm>
          <a:prstGeom prst="rect">
            <a:avLst/>
          </a:prstGeom>
          <a:noFill/>
          <a:ln>
            <a:noFill/>
          </a:ln>
        </p:spPr>
        <p:txBody>
          <a:bodyPr spcFirstLastPara="1" wrap="square" lIns="91425" tIns="91425" rIns="91425" bIns="91425" anchor="t" anchorCtr="0">
            <a:spAutoFit/>
          </a:bodyPr>
          <a:lstStyle/>
          <a:p>
            <a:pPr marL="0" lvl="0" indent="0" algn="ctr" rtl="0">
              <a:lnSpc>
                <a:spcPct val="130434"/>
              </a:lnSpc>
              <a:spcBef>
                <a:spcPts val="1400"/>
              </a:spcBef>
              <a:spcAft>
                <a:spcPts val="0"/>
              </a:spcAft>
              <a:buNone/>
            </a:pPr>
            <a:r>
              <a:rPr lang="en" sz="1500" u="sng" dirty="0">
                <a:solidFill>
                  <a:srgbClr val="292929"/>
                </a:solidFill>
                <a:highlight>
                  <a:srgbClr val="FFFFFF"/>
                </a:highlight>
                <a:latin typeface="Lato"/>
                <a:ea typeface="Lato"/>
                <a:cs typeface="Lato"/>
                <a:sym typeface="Lato"/>
              </a:rPr>
              <a:t>After tuning of the model</a:t>
            </a:r>
            <a:endParaRPr sz="1500" u="sng" dirty="0">
              <a:solidFill>
                <a:srgbClr val="292929"/>
              </a:solidFill>
              <a:highlight>
                <a:srgbClr val="FFFFFF"/>
              </a:highlight>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6"/>
          <p:cNvSpPr txBox="1">
            <a:spLocks noGrp="1"/>
          </p:cNvSpPr>
          <p:nvPr>
            <p:ph type="title"/>
          </p:nvPr>
        </p:nvSpPr>
        <p:spPr>
          <a:xfrm>
            <a:off x="318278"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(Linear Regression)</a:t>
            </a:r>
            <a:endParaRPr/>
          </a:p>
          <a:p>
            <a:pPr marL="0" lvl="0" indent="0" algn="ctr" rtl="0">
              <a:spcBef>
                <a:spcPts val="0"/>
              </a:spcBef>
              <a:spcAft>
                <a:spcPts val="0"/>
              </a:spcAft>
              <a:buNone/>
            </a:pPr>
            <a:endParaRPr/>
          </a:p>
        </p:txBody>
      </p:sp>
      <p:cxnSp>
        <p:nvCxnSpPr>
          <p:cNvPr id="311" name="Google Shape;311;p36"/>
          <p:cNvCxnSpPr/>
          <p:nvPr/>
        </p:nvCxnSpPr>
        <p:spPr>
          <a:xfrm>
            <a:off x="6490550" y="3685325"/>
            <a:ext cx="437400" cy="0"/>
          </a:xfrm>
          <a:prstGeom prst="straightConnector1">
            <a:avLst/>
          </a:prstGeom>
          <a:noFill/>
          <a:ln w="9525" cap="flat" cmpd="sng">
            <a:solidFill>
              <a:schemeClr val="dk2"/>
            </a:solidFill>
            <a:prstDash val="solid"/>
            <a:round/>
            <a:headEnd type="none" w="med" len="med"/>
            <a:tailEnd type="none" w="med" len="med"/>
          </a:ln>
        </p:spPr>
      </p:cxnSp>
      <p:cxnSp>
        <p:nvCxnSpPr>
          <p:cNvPr id="312" name="Google Shape;312;p36"/>
          <p:cNvCxnSpPr/>
          <p:nvPr/>
        </p:nvCxnSpPr>
        <p:spPr>
          <a:xfrm>
            <a:off x="6927950" y="3685300"/>
            <a:ext cx="0" cy="464400"/>
          </a:xfrm>
          <a:prstGeom prst="straightConnector1">
            <a:avLst/>
          </a:prstGeom>
          <a:noFill/>
          <a:ln w="9525" cap="flat" cmpd="sng">
            <a:solidFill>
              <a:schemeClr val="dk2"/>
            </a:solidFill>
            <a:prstDash val="solid"/>
            <a:round/>
            <a:headEnd type="none" w="med" len="med"/>
            <a:tailEnd type="stealth" w="med" len="med"/>
          </a:ln>
        </p:spPr>
      </p:cxnSp>
      <p:sp>
        <p:nvSpPr>
          <p:cNvPr id="313" name="Google Shape;313;p36"/>
          <p:cNvSpPr txBox="1"/>
          <p:nvPr/>
        </p:nvSpPr>
        <p:spPr>
          <a:xfrm>
            <a:off x="6666425" y="4107600"/>
            <a:ext cx="1165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Lato"/>
                <a:ea typeface="Lato"/>
                <a:cs typeface="Lato"/>
                <a:sym typeface="Lato"/>
              </a:rPr>
              <a:t>Chart</a:t>
            </a:r>
            <a:endParaRPr sz="1300" b="1">
              <a:latin typeface="Lato"/>
              <a:ea typeface="Lato"/>
              <a:cs typeface="Lato"/>
              <a:sym typeface="Lato"/>
            </a:endParaRPr>
          </a:p>
        </p:txBody>
      </p:sp>
      <p:sp>
        <p:nvSpPr>
          <p:cNvPr id="315" name="Google Shape;315;p36"/>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Finance </a:t>
            </a:r>
            <a:endParaRPr>
              <a:latin typeface="Playfair Display SemiBold"/>
              <a:ea typeface="Playfair Display SemiBold"/>
              <a:cs typeface="Playfair Display SemiBold"/>
              <a:sym typeface="Playfair Display SemiBold"/>
            </a:endParaRPr>
          </a:p>
        </p:txBody>
      </p:sp>
      <p:pic>
        <p:nvPicPr>
          <p:cNvPr id="316" name="Google Shape;316;p36"/>
          <p:cNvPicPr preferRelativeResize="0"/>
          <p:nvPr/>
        </p:nvPicPr>
        <p:blipFill>
          <a:blip r:embed="rId3">
            <a:alphaModFix/>
          </a:blip>
          <a:stretch>
            <a:fillRect/>
          </a:stretch>
        </p:blipFill>
        <p:spPr>
          <a:xfrm>
            <a:off x="114675" y="1522875"/>
            <a:ext cx="6375874" cy="3038926"/>
          </a:xfrm>
          <a:prstGeom prst="rect">
            <a:avLst/>
          </a:prstGeom>
          <a:noFill/>
          <a:ln w="9525" cap="flat" cmpd="sng">
            <a:solidFill>
              <a:schemeClr val="accent1"/>
            </a:solidFill>
            <a:prstDash val="solid"/>
            <a:round/>
            <a:headEnd type="none" w="sm" len="sm"/>
            <a:tailEnd type="none" w="sm" len="sm"/>
          </a:ln>
        </p:spPr>
      </p:pic>
      <p:cxnSp>
        <p:nvCxnSpPr>
          <p:cNvPr id="317" name="Google Shape;317;p36"/>
          <p:cNvCxnSpPr/>
          <p:nvPr/>
        </p:nvCxnSpPr>
        <p:spPr>
          <a:xfrm>
            <a:off x="6039343" y="2510614"/>
            <a:ext cx="604500" cy="244800"/>
          </a:xfrm>
          <a:prstGeom prst="straightConnector1">
            <a:avLst/>
          </a:prstGeom>
          <a:noFill/>
          <a:ln w="9525" cap="flat" cmpd="sng">
            <a:solidFill>
              <a:schemeClr val="dk2"/>
            </a:solidFill>
            <a:prstDash val="solid"/>
            <a:round/>
            <a:headEnd type="none" w="med" len="med"/>
            <a:tailEnd type="none" w="med" len="med"/>
          </a:ln>
        </p:spPr>
      </p:cxnSp>
      <p:pic>
        <p:nvPicPr>
          <p:cNvPr id="318" name="Google Shape;318;p36"/>
          <p:cNvPicPr preferRelativeResize="0"/>
          <p:nvPr/>
        </p:nvPicPr>
        <p:blipFill>
          <a:blip r:embed="rId4">
            <a:alphaModFix/>
          </a:blip>
          <a:stretch>
            <a:fillRect/>
          </a:stretch>
        </p:blipFill>
        <p:spPr>
          <a:xfrm>
            <a:off x="6681300" y="1507500"/>
            <a:ext cx="2326508" cy="1656650"/>
          </a:xfrm>
          <a:prstGeom prst="rect">
            <a:avLst/>
          </a:prstGeom>
          <a:noFill/>
          <a:ln w="9525" cap="flat" cmpd="sng">
            <a:solidFill>
              <a:schemeClr val="accent1"/>
            </a:solidFill>
            <a:prstDash val="solid"/>
            <a:round/>
            <a:headEnd type="none" w="sm" len="sm"/>
            <a:tailEnd type="none" w="sm" len="sm"/>
          </a:ln>
        </p:spPr>
      </p:pic>
      <p:sp>
        <p:nvSpPr>
          <p:cNvPr id="319" name="Google Shape;319;p36"/>
          <p:cNvSpPr/>
          <p:nvPr/>
        </p:nvSpPr>
        <p:spPr>
          <a:xfrm>
            <a:off x="163100" y="2388225"/>
            <a:ext cx="6256200" cy="183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70;p25">
            <a:extLst>
              <a:ext uri="{FF2B5EF4-FFF2-40B4-BE49-F238E27FC236}">
                <a16:creationId xmlns:a16="http://schemas.microsoft.com/office/drawing/2014/main" id="{5F6EB557-CC3F-D5CC-34C2-2B7757927D29}"/>
              </a:ext>
            </a:extLst>
          </p:cNvPr>
          <p:cNvSpPr txBox="1"/>
          <p:nvPr/>
        </p:nvSpPr>
        <p:spPr>
          <a:xfrm>
            <a:off x="1617481" y="914622"/>
            <a:ext cx="5929200" cy="664254"/>
          </a:xfrm>
          <a:prstGeom prst="rect">
            <a:avLst/>
          </a:prstGeom>
          <a:noFill/>
          <a:ln>
            <a:noFill/>
          </a:ln>
        </p:spPr>
        <p:txBody>
          <a:bodyPr spcFirstLastPara="1" wrap="square" lIns="91425" tIns="91425" rIns="91425" bIns="91425" anchor="t" anchorCtr="0">
            <a:spAutoFit/>
          </a:bodyPr>
          <a:lstStyle/>
          <a:p>
            <a:pPr marL="0" lvl="0" indent="0" algn="ctr" rtl="0">
              <a:lnSpc>
                <a:spcPct val="130434"/>
              </a:lnSpc>
              <a:spcBef>
                <a:spcPts val="1400"/>
              </a:spcBef>
              <a:spcAft>
                <a:spcPts val="0"/>
              </a:spcAft>
              <a:buNone/>
            </a:pPr>
            <a:r>
              <a:rPr lang="en" sz="1500" u="sng" dirty="0">
                <a:solidFill>
                  <a:srgbClr val="292929"/>
                </a:solidFill>
                <a:highlight>
                  <a:srgbClr val="FFFFFF"/>
                </a:highlight>
                <a:latin typeface="Lato"/>
                <a:ea typeface="Lato"/>
                <a:cs typeface="Lato"/>
                <a:sym typeface="Lato"/>
              </a:rPr>
              <a:t>Influence Plot</a:t>
            </a:r>
            <a:endParaRPr sz="1500" u="sng" dirty="0">
              <a:solidFill>
                <a:srgbClr val="292929"/>
              </a:solidFill>
              <a:highlight>
                <a:srgbClr val="FFFFFF"/>
              </a:highlight>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(Linear Regression)</a:t>
            </a:r>
            <a:endParaRPr/>
          </a:p>
          <a:p>
            <a:pPr marL="0" lvl="0" indent="0" algn="ctr" rtl="0">
              <a:spcBef>
                <a:spcPts val="0"/>
              </a:spcBef>
              <a:spcAft>
                <a:spcPts val="0"/>
              </a:spcAft>
              <a:buNone/>
            </a:pPr>
            <a:endParaRPr/>
          </a:p>
        </p:txBody>
      </p:sp>
      <p:cxnSp>
        <p:nvCxnSpPr>
          <p:cNvPr id="325" name="Google Shape;325;p37"/>
          <p:cNvCxnSpPr/>
          <p:nvPr/>
        </p:nvCxnSpPr>
        <p:spPr>
          <a:xfrm>
            <a:off x="6719150" y="3685325"/>
            <a:ext cx="437400" cy="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37"/>
          <p:cNvCxnSpPr/>
          <p:nvPr/>
        </p:nvCxnSpPr>
        <p:spPr>
          <a:xfrm>
            <a:off x="7156550" y="3685300"/>
            <a:ext cx="0" cy="464400"/>
          </a:xfrm>
          <a:prstGeom prst="straightConnector1">
            <a:avLst/>
          </a:prstGeom>
          <a:noFill/>
          <a:ln w="9525" cap="flat" cmpd="sng">
            <a:solidFill>
              <a:schemeClr val="dk2"/>
            </a:solidFill>
            <a:prstDash val="solid"/>
            <a:round/>
            <a:headEnd type="none" w="med" len="med"/>
            <a:tailEnd type="stealth" w="med" len="med"/>
          </a:ln>
        </p:spPr>
      </p:cxnSp>
      <p:sp>
        <p:nvSpPr>
          <p:cNvPr id="327" name="Google Shape;327;p37"/>
          <p:cNvSpPr txBox="1"/>
          <p:nvPr/>
        </p:nvSpPr>
        <p:spPr>
          <a:xfrm>
            <a:off x="6901603" y="4107600"/>
            <a:ext cx="1165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Lato"/>
                <a:ea typeface="Lato"/>
                <a:cs typeface="Lato"/>
                <a:sym typeface="Lato"/>
              </a:rPr>
              <a:t>Chart</a:t>
            </a:r>
            <a:endParaRPr sz="1300" b="1">
              <a:latin typeface="Lato"/>
              <a:ea typeface="Lato"/>
              <a:cs typeface="Lato"/>
              <a:sym typeface="Lato"/>
            </a:endParaRPr>
          </a:p>
        </p:txBody>
      </p:sp>
      <p:sp>
        <p:nvSpPr>
          <p:cNvPr id="329" name="Google Shape;329;p37"/>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Finance </a:t>
            </a:r>
            <a:endParaRPr>
              <a:latin typeface="Playfair Display SemiBold"/>
              <a:ea typeface="Playfair Display SemiBold"/>
              <a:cs typeface="Playfair Display SemiBold"/>
              <a:sym typeface="Playfair Display SemiBold"/>
            </a:endParaRPr>
          </a:p>
        </p:txBody>
      </p:sp>
      <p:pic>
        <p:nvPicPr>
          <p:cNvPr id="330" name="Google Shape;330;p37"/>
          <p:cNvPicPr preferRelativeResize="0"/>
          <p:nvPr/>
        </p:nvPicPr>
        <p:blipFill>
          <a:blip r:embed="rId3">
            <a:alphaModFix/>
          </a:blip>
          <a:stretch>
            <a:fillRect/>
          </a:stretch>
        </p:blipFill>
        <p:spPr>
          <a:xfrm>
            <a:off x="203425" y="1582051"/>
            <a:ext cx="6515724" cy="3017380"/>
          </a:xfrm>
          <a:prstGeom prst="rect">
            <a:avLst/>
          </a:prstGeom>
          <a:noFill/>
          <a:ln w="9525" cap="flat" cmpd="sng">
            <a:solidFill>
              <a:schemeClr val="accent1"/>
            </a:solidFill>
            <a:prstDash val="solid"/>
            <a:round/>
            <a:headEnd type="none" w="sm" len="sm"/>
            <a:tailEnd type="none" w="sm" len="sm"/>
          </a:ln>
        </p:spPr>
      </p:pic>
      <p:pic>
        <p:nvPicPr>
          <p:cNvPr id="331" name="Google Shape;331;p37"/>
          <p:cNvPicPr preferRelativeResize="0"/>
          <p:nvPr/>
        </p:nvPicPr>
        <p:blipFill>
          <a:blip r:embed="rId4">
            <a:alphaModFix/>
          </a:blip>
          <a:stretch>
            <a:fillRect/>
          </a:stretch>
        </p:blipFill>
        <p:spPr>
          <a:xfrm>
            <a:off x="6895024" y="1582050"/>
            <a:ext cx="2120051" cy="1689617"/>
          </a:xfrm>
          <a:prstGeom prst="rect">
            <a:avLst/>
          </a:prstGeom>
          <a:noFill/>
          <a:ln w="9525" cap="flat" cmpd="sng">
            <a:solidFill>
              <a:schemeClr val="accent1"/>
            </a:solidFill>
            <a:prstDash val="solid"/>
            <a:round/>
            <a:headEnd type="none" w="sm" len="sm"/>
            <a:tailEnd type="none" w="sm" len="sm"/>
          </a:ln>
        </p:spPr>
      </p:pic>
      <p:cxnSp>
        <p:nvCxnSpPr>
          <p:cNvPr id="332" name="Google Shape;332;p37"/>
          <p:cNvCxnSpPr>
            <a:endCxn id="331" idx="1"/>
          </p:cNvCxnSpPr>
          <p:nvPr/>
        </p:nvCxnSpPr>
        <p:spPr>
          <a:xfrm rot="10800000" flipH="1">
            <a:off x="6633424" y="2426858"/>
            <a:ext cx="261600" cy="206100"/>
          </a:xfrm>
          <a:prstGeom prst="straightConnector1">
            <a:avLst/>
          </a:prstGeom>
          <a:noFill/>
          <a:ln w="9525" cap="flat" cmpd="sng">
            <a:solidFill>
              <a:schemeClr val="dk2"/>
            </a:solidFill>
            <a:prstDash val="solid"/>
            <a:round/>
            <a:headEnd type="none" w="med" len="med"/>
            <a:tailEnd type="none" w="med" len="med"/>
          </a:ln>
        </p:spPr>
      </p:cxnSp>
      <p:sp>
        <p:nvSpPr>
          <p:cNvPr id="333" name="Google Shape;333;p37"/>
          <p:cNvSpPr/>
          <p:nvPr/>
        </p:nvSpPr>
        <p:spPr>
          <a:xfrm>
            <a:off x="4949600" y="2571750"/>
            <a:ext cx="1769400" cy="415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70;p25">
            <a:extLst>
              <a:ext uri="{FF2B5EF4-FFF2-40B4-BE49-F238E27FC236}">
                <a16:creationId xmlns:a16="http://schemas.microsoft.com/office/drawing/2014/main" id="{E41CF781-5259-A2A8-9E73-E8A2A1D001C1}"/>
              </a:ext>
            </a:extLst>
          </p:cNvPr>
          <p:cNvSpPr txBox="1"/>
          <p:nvPr/>
        </p:nvSpPr>
        <p:spPr>
          <a:xfrm>
            <a:off x="1617481" y="914622"/>
            <a:ext cx="5929200" cy="664254"/>
          </a:xfrm>
          <a:prstGeom prst="rect">
            <a:avLst/>
          </a:prstGeom>
          <a:noFill/>
          <a:ln>
            <a:noFill/>
          </a:ln>
        </p:spPr>
        <p:txBody>
          <a:bodyPr spcFirstLastPara="1" wrap="square" lIns="91425" tIns="91425" rIns="91425" bIns="91425" anchor="t" anchorCtr="0">
            <a:spAutoFit/>
          </a:bodyPr>
          <a:lstStyle/>
          <a:p>
            <a:pPr marL="0" lvl="0" indent="0" algn="ctr" rtl="0">
              <a:lnSpc>
                <a:spcPct val="130434"/>
              </a:lnSpc>
              <a:spcBef>
                <a:spcPts val="1400"/>
              </a:spcBef>
              <a:spcAft>
                <a:spcPts val="0"/>
              </a:spcAft>
              <a:buNone/>
            </a:pPr>
            <a:r>
              <a:rPr lang="en" sz="1500" u="sng" dirty="0">
                <a:solidFill>
                  <a:srgbClr val="292929"/>
                </a:solidFill>
                <a:highlight>
                  <a:srgbClr val="FFFFFF"/>
                </a:highlight>
                <a:latin typeface="Lato"/>
                <a:ea typeface="Lato"/>
                <a:cs typeface="Lato"/>
                <a:sym typeface="Lato"/>
              </a:rPr>
              <a:t>Residual Plot</a:t>
            </a:r>
            <a:endParaRPr sz="1500" u="sng" dirty="0">
              <a:solidFill>
                <a:srgbClr val="292929"/>
              </a:solidFill>
              <a:highlight>
                <a:srgbClr val="FFFFFF"/>
              </a:highlight>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(Linear Regression)</a:t>
            </a:r>
            <a:endParaRPr/>
          </a:p>
          <a:p>
            <a:pPr marL="0" lvl="0" indent="0" algn="ctr" rtl="0">
              <a:spcBef>
                <a:spcPts val="0"/>
              </a:spcBef>
              <a:spcAft>
                <a:spcPts val="0"/>
              </a:spcAft>
              <a:buNone/>
            </a:pPr>
            <a:endParaRPr/>
          </a:p>
        </p:txBody>
      </p:sp>
      <p:cxnSp>
        <p:nvCxnSpPr>
          <p:cNvPr id="339" name="Google Shape;339;p38"/>
          <p:cNvCxnSpPr/>
          <p:nvPr/>
        </p:nvCxnSpPr>
        <p:spPr>
          <a:xfrm>
            <a:off x="7328750" y="2466125"/>
            <a:ext cx="437400" cy="0"/>
          </a:xfrm>
          <a:prstGeom prst="straightConnector1">
            <a:avLst/>
          </a:prstGeom>
          <a:noFill/>
          <a:ln w="9525" cap="flat" cmpd="sng">
            <a:solidFill>
              <a:schemeClr val="dk2"/>
            </a:solidFill>
            <a:prstDash val="solid"/>
            <a:round/>
            <a:headEnd type="none" w="med" len="med"/>
            <a:tailEnd type="none" w="med" len="med"/>
          </a:ln>
        </p:spPr>
      </p:cxnSp>
      <p:cxnSp>
        <p:nvCxnSpPr>
          <p:cNvPr id="340" name="Google Shape;340;p38"/>
          <p:cNvCxnSpPr/>
          <p:nvPr/>
        </p:nvCxnSpPr>
        <p:spPr>
          <a:xfrm>
            <a:off x="7766150" y="2466100"/>
            <a:ext cx="0" cy="464400"/>
          </a:xfrm>
          <a:prstGeom prst="straightConnector1">
            <a:avLst/>
          </a:prstGeom>
          <a:noFill/>
          <a:ln w="9525" cap="flat" cmpd="sng">
            <a:solidFill>
              <a:schemeClr val="dk2"/>
            </a:solidFill>
            <a:prstDash val="solid"/>
            <a:round/>
            <a:headEnd type="none" w="med" len="med"/>
            <a:tailEnd type="stealth" w="med" len="med"/>
          </a:ln>
        </p:spPr>
      </p:cxnSp>
      <p:sp>
        <p:nvSpPr>
          <p:cNvPr id="341" name="Google Shape;341;p38"/>
          <p:cNvSpPr txBox="1"/>
          <p:nvPr/>
        </p:nvSpPr>
        <p:spPr>
          <a:xfrm>
            <a:off x="7504625" y="2888400"/>
            <a:ext cx="1165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Lato"/>
                <a:ea typeface="Lato"/>
                <a:cs typeface="Lato"/>
                <a:sym typeface="Lato"/>
              </a:rPr>
              <a:t>Charts </a:t>
            </a:r>
            <a:endParaRPr sz="1300" b="1">
              <a:latin typeface="Lato"/>
              <a:ea typeface="Lato"/>
              <a:cs typeface="Lato"/>
              <a:sym typeface="Lato"/>
            </a:endParaRPr>
          </a:p>
        </p:txBody>
      </p:sp>
      <p:cxnSp>
        <p:nvCxnSpPr>
          <p:cNvPr id="343" name="Google Shape;343;p38"/>
          <p:cNvCxnSpPr/>
          <p:nvPr/>
        </p:nvCxnSpPr>
        <p:spPr>
          <a:xfrm>
            <a:off x="7328750" y="4275200"/>
            <a:ext cx="437400" cy="0"/>
          </a:xfrm>
          <a:prstGeom prst="straightConnector1">
            <a:avLst/>
          </a:prstGeom>
          <a:noFill/>
          <a:ln w="9525" cap="flat" cmpd="sng">
            <a:solidFill>
              <a:schemeClr val="dk2"/>
            </a:solidFill>
            <a:prstDash val="solid"/>
            <a:round/>
            <a:headEnd type="none" w="med" len="med"/>
            <a:tailEnd type="none" w="med" len="med"/>
          </a:ln>
        </p:spPr>
      </p:cxnSp>
      <p:sp>
        <p:nvSpPr>
          <p:cNvPr id="344" name="Google Shape;344;p38"/>
          <p:cNvSpPr txBox="1"/>
          <p:nvPr/>
        </p:nvSpPr>
        <p:spPr>
          <a:xfrm>
            <a:off x="7504625" y="4564800"/>
            <a:ext cx="1165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Lato"/>
                <a:ea typeface="Lato"/>
                <a:cs typeface="Lato"/>
                <a:sym typeface="Lato"/>
              </a:rPr>
              <a:t>Results</a:t>
            </a:r>
            <a:endParaRPr sz="1300" b="1">
              <a:latin typeface="Lato"/>
              <a:ea typeface="Lato"/>
              <a:cs typeface="Lato"/>
              <a:sym typeface="Lato"/>
            </a:endParaRPr>
          </a:p>
        </p:txBody>
      </p:sp>
      <p:cxnSp>
        <p:nvCxnSpPr>
          <p:cNvPr id="345" name="Google Shape;345;p38"/>
          <p:cNvCxnSpPr/>
          <p:nvPr/>
        </p:nvCxnSpPr>
        <p:spPr>
          <a:xfrm>
            <a:off x="7766150" y="4278638"/>
            <a:ext cx="0" cy="429600"/>
          </a:xfrm>
          <a:prstGeom prst="straightConnector1">
            <a:avLst/>
          </a:prstGeom>
          <a:noFill/>
          <a:ln w="9525" cap="flat" cmpd="sng">
            <a:solidFill>
              <a:schemeClr val="dk2"/>
            </a:solidFill>
            <a:prstDash val="solid"/>
            <a:round/>
            <a:headEnd type="none" w="med" len="med"/>
            <a:tailEnd type="stealth" w="med" len="med"/>
          </a:ln>
        </p:spPr>
      </p:cxnSp>
      <p:sp>
        <p:nvSpPr>
          <p:cNvPr id="346" name="Google Shape;346;p38"/>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Finance </a:t>
            </a:r>
            <a:endParaRPr>
              <a:latin typeface="Playfair Display SemiBold"/>
              <a:ea typeface="Playfair Display SemiBold"/>
              <a:cs typeface="Playfair Display SemiBold"/>
              <a:sym typeface="Playfair Display SemiBold"/>
            </a:endParaRPr>
          </a:p>
        </p:txBody>
      </p:sp>
      <p:pic>
        <p:nvPicPr>
          <p:cNvPr id="347" name="Google Shape;347;p38"/>
          <p:cNvPicPr preferRelativeResize="0"/>
          <p:nvPr/>
        </p:nvPicPr>
        <p:blipFill>
          <a:blip r:embed="rId3">
            <a:alphaModFix/>
          </a:blip>
          <a:stretch>
            <a:fillRect/>
          </a:stretch>
        </p:blipFill>
        <p:spPr>
          <a:xfrm>
            <a:off x="1739475" y="1582050"/>
            <a:ext cx="5594501" cy="2353600"/>
          </a:xfrm>
          <a:prstGeom prst="rect">
            <a:avLst/>
          </a:prstGeom>
          <a:noFill/>
          <a:ln w="9525" cap="flat" cmpd="sng">
            <a:solidFill>
              <a:schemeClr val="accent1"/>
            </a:solidFill>
            <a:prstDash val="solid"/>
            <a:round/>
            <a:headEnd type="none" w="sm" len="sm"/>
            <a:tailEnd type="none" w="sm" len="sm"/>
          </a:ln>
        </p:spPr>
      </p:pic>
      <p:pic>
        <p:nvPicPr>
          <p:cNvPr id="348" name="Google Shape;348;p38"/>
          <p:cNvPicPr preferRelativeResize="0"/>
          <p:nvPr/>
        </p:nvPicPr>
        <p:blipFill>
          <a:blip r:embed="rId4">
            <a:alphaModFix/>
          </a:blip>
          <a:stretch>
            <a:fillRect/>
          </a:stretch>
        </p:blipFill>
        <p:spPr>
          <a:xfrm>
            <a:off x="1742450" y="4180400"/>
            <a:ext cx="5594500" cy="626100"/>
          </a:xfrm>
          <a:prstGeom prst="rect">
            <a:avLst/>
          </a:prstGeom>
          <a:noFill/>
          <a:ln w="9525" cap="flat" cmpd="sng">
            <a:solidFill>
              <a:schemeClr val="accent1"/>
            </a:solidFill>
            <a:prstDash val="solid"/>
            <a:round/>
            <a:headEnd type="none" w="sm" len="sm"/>
            <a:tailEnd type="none" w="sm" len="sm"/>
          </a:ln>
        </p:spPr>
      </p:pic>
      <p:sp>
        <p:nvSpPr>
          <p:cNvPr id="349" name="Google Shape;349;p38"/>
          <p:cNvSpPr/>
          <p:nvPr/>
        </p:nvSpPr>
        <p:spPr>
          <a:xfrm>
            <a:off x="4766300" y="2300100"/>
            <a:ext cx="2570700" cy="1496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p:nvPr/>
        </p:nvSpPr>
        <p:spPr>
          <a:xfrm>
            <a:off x="1755575" y="4619850"/>
            <a:ext cx="5562300" cy="122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70;p25">
            <a:extLst>
              <a:ext uri="{FF2B5EF4-FFF2-40B4-BE49-F238E27FC236}">
                <a16:creationId xmlns:a16="http://schemas.microsoft.com/office/drawing/2014/main" id="{4A4B8651-E41C-F02E-9E68-9B83E77F4B57}"/>
              </a:ext>
            </a:extLst>
          </p:cNvPr>
          <p:cNvSpPr txBox="1"/>
          <p:nvPr/>
        </p:nvSpPr>
        <p:spPr>
          <a:xfrm>
            <a:off x="1617481" y="914622"/>
            <a:ext cx="5929200" cy="664254"/>
          </a:xfrm>
          <a:prstGeom prst="rect">
            <a:avLst/>
          </a:prstGeom>
          <a:noFill/>
          <a:ln>
            <a:noFill/>
          </a:ln>
        </p:spPr>
        <p:txBody>
          <a:bodyPr spcFirstLastPara="1" wrap="square" lIns="91425" tIns="91425" rIns="91425" bIns="91425" anchor="t" anchorCtr="0">
            <a:spAutoFit/>
          </a:bodyPr>
          <a:lstStyle/>
          <a:p>
            <a:pPr marL="0" lvl="0" indent="0" algn="ctr" rtl="0">
              <a:lnSpc>
                <a:spcPct val="130434"/>
              </a:lnSpc>
              <a:spcBef>
                <a:spcPts val="1400"/>
              </a:spcBef>
              <a:spcAft>
                <a:spcPts val="0"/>
              </a:spcAft>
              <a:buNone/>
            </a:pPr>
            <a:r>
              <a:rPr lang="en" sz="1500" u="sng" dirty="0">
                <a:solidFill>
                  <a:srgbClr val="292929"/>
                </a:solidFill>
                <a:highlight>
                  <a:srgbClr val="FFFFFF"/>
                </a:highlight>
                <a:latin typeface="Lato"/>
                <a:ea typeface="Lato"/>
                <a:cs typeface="Lato"/>
                <a:sym typeface="Lato"/>
              </a:rPr>
              <a:t>Assessment Plot</a:t>
            </a:r>
            <a:endParaRPr sz="1500" u="sng" dirty="0">
              <a:solidFill>
                <a:srgbClr val="292929"/>
              </a:solidFill>
              <a:highlight>
                <a:srgbClr val="FFFFFF"/>
              </a:highlight>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(Linear Regression)</a:t>
            </a:r>
            <a:endParaRPr/>
          </a:p>
          <a:p>
            <a:pPr marL="0" lvl="0" indent="0" algn="ctr" rtl="0">
              <a:spcBef>
                <a:spcPts val="0"/>
              </a:spcBef>
              <a:spcAft>
                <a:spcPts val="0"/>
              </a:spcAft>
              <a:buNone/>
            </a:pPr>
            <a:endParaRPr/>
          </a:p>
        </p:txBody>
      </p:sp>
      <p:cxnSp>
        <p:nvCxnSpPr>
          <p:cNvPr id="356" name="Google Shape;356;p39"/>
          <p:cNvCxnSpPr/>
          <p:nvPr/>
        </p:nvCxnSpPr>
        <p:spPr>
          <a:xfrm>
            <a:off x="7252550" y="3228125"/>
            <a:ext cx="437400" cy="0"/>
          </a:xfrm>
          <a:prstGeom prst="straightConnector1">
            <a:avLst/>
          </a:prstGeom>
          <a:noFill/>
          <a:ln w="9525" cap="flat" cmpd="sng">
            <a:solidFill>
              <a:schemeClr val="dk2"/>
            </a:solidFill>
            <a:prstDash val="solid"/>
            <a:round/>
            <a:headEnd type="none" w="med" len="med"/>
            <a:tailEnd type="none" w="med" len="med"/>
          </a:ln>
        </p:spPr>
      </p:cxnSp>
      <p:cxnSp>
        <p:nvCxnSpPr>
          <p:cNvPr id="357" name="Google Shape;357;p39"/>
          <p:cNvCxnSpPr/>
          <p:nvPr/>
        </p:nvCxnSpPr>
        <p:spPr>
          <a:xfrm>
            <a:off x="7689950" y="3228100"/>
            <a:ext cx="0" cy="464400"/>
          </a:xfrm>
          <a:prstGeom prst="straightConnector1">
            <a:avLst/>
          </a:prstGeom>
          <a:noFill/>
          <a:ln w="9525" cap="flat" cmpd="sng">
            <a:solidFill>
              <a:schemeClr val="dk2"/>
            </a:solidFill>
            <a:prstDash val="solid"/>
            <a:round/>
            <a:headEnd type="none" w="med" len="med"/>
            <a:tailEnd type="stealth" w="med" len="med"/>
          </a:ln>
        </p:spPr>
      </p:cxnSp>
      <p:sp>
        <p:nvSpPr>
          <p:cNvPr id="358" name="Google Shape;358;p39"/>
          <p:cNvSpPr txBox="1"/>
          <p:nvPr/>
        </p:nvSpPr>
        <p:spPr>
          <a:xfrm>
            <a:off x="7428425" y="3650400"/>
            <a:ext cx="1165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Lato"/>
                <a:ea typeface="Lato"/>
                <a:cs typeface="Lato"/>
                <a:sym typeface="Lato"/>
              </a:rPr>
              <a:t>Results</a:t>
            </a:r>
            <a:endParaRPr sz="1300" b="1">
              <a:latin typeface="Lato"/>
              <a:ea typeface="Lato"/>
              <a:cs typeface="Lato"/>
              <a:sym typeface="Lato"/>
            </a:endParaRPr>
          </a:p>
        </p:txBody>
      </p:sp>
      <p:sp>
        <p:nvSpPr>
          <p:cNvPr id="360" name="Google Shape;360;p39"/>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Finance </a:t>
            </a:r>
            <a:endParaRPr>
              <a:latin typeface="Playfair Display SemiBold"/>
              <a:ea typeface="Playfair Display SemiBold"/>
              <a:cs typeface="Playfair Display SemiBold"/>
              <a:sym typeface="Playfair Display SemiBold"/>
            </a:endParaRPr>
          </a:p>
        </p:txBody>
      </p:sp>
      <p:pic>
        <p:nvPicPr>
          <p:cNvPr id="361" name="Google Shape;361;p39"/>
          <p:cNvPicPr preferRelativeResize="0"/>
          <p:nvPr/>
        </p:nvPicPr>
        <p:blipFill>
          <a:blip r:embed="rId3">
            <a:alphaModFix/>
          </a:blip>
          <a:stretch>
            <a:fillRect/>
          </a:stretch>
        </p:blipFill>
        <p:spPr>
          <a:xfrm>
            <a:off x="1339050" y="1442124"/>
            <a:ext cx="5892877" cy="1879875"/>
          </a:xfrm>
          <a:prstGeom prst="rect">
            <a:avLst/>
          </a:prstGeom>
          <a:noFill/>
          <a:ln w="9525" cap="flat" cmpd="sng">
            <a:solidFill>
              <a:schemeClr val="accent1"/>
            </a:solidFill>
            <a:prstDash val="solid"/>
            <a:round/>
            <a:headEnd type="none" w="sm" len="sm"/>
            <a:tailEnd type="none" w="sm" len="sm"/>
          </a:ln>
        </p:spPr>
      </p:pic>
      <p:pic>
        <p:nvPicPr>
          <p:cNvPr id="362" name="Google Shape;362;p39"/>
          <p:cNvPicPr preferRelativeResize="0"/>
          <p:nvPr/>
        </p:nvPicPr>
        <p:blipFill>
          <a:blip r:embed="rId4">
            <a:alphaModFix/>
          </a:blip>
          <a:stretch>
            <a:fillRect/>
          </a:stretch>
        </p:blipFill>
        <p:spPr>
          <a:xfrm>
            <a:off x="1339050" y="3272341"/>
            <a:ext cx="5892876" cy="1763809"/>
          </a:xfrm>
          <a:prstGeom prst="rect">
            <a:avLst/>
          </a:prstGeom>
          <a:noFill/>
          <a:ln w="9525" cap="flat" cmpd="sng">
            <a:solidFill>
              <a:schemeClr val="accent1"/>
            </a:solidFill>
            <a:prstDash val="solid"/>
            <a:round/>
            <a:headEnd type="none" w="sm" len="sm"/>
            <a:tailEnd type="none" w="sm" len="sm"/>
          </a:ln>
        </p:spPr>
      </p:pic>
      <p:sp>
        <p:nvSpPr>
          <p:cNvPr id="363" name="Google Shape;363;p39"/>
          <p:cNvSpPr/>
          <p:nvPr/>
        </p:nvSpPr>
        <p:spPr>
          <a:xfrm>
            <a:off x="5408850" y="1677575"/>
            <a:ext cx="1843800" cy="3358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70;p25">
            <a:extLst>
              <a:ext uri="{FF2B5EF4-FFF2-40B4-BE49-F238E27FC236}">
                <a16:creationId xmlns:a16="http://schemas.microsoft.com/office/drawing/2014/main" id="{5F9128BE-41E1-8386-8369-BB29053E280F}"/>
              </a:ext>
            </a:extLst>
          </p:cNvPr>
          <p:cNvSpPr txBox="1"/>
          <p:nvPr/>
        </p:nvSpPr>
        <p:spPr>
          <a:xfrm>
            <a:off x="1617481" y="914622"/>
            <a:ext cx="5929200" cy="664254"/>
          </a:xfrm>
          <a:prstGeom prst="rect">
            <a:avLst/>
          </a:prstGeom>
          <a:noFill/>
          <a:ln>
            <a:noFill/>
          </a:ln>
        </p:spPr>
        <p:txBody>
          <a:bodyPr spcFirstLastPara="1" wrap="square" lIns="91425" tIns="91425" rIns="91425" bIns="91425" anchor="t" anchorCtr="0">
            <a:spAutoFit/>
          </a:bodyPr>
          <a:lstStyle/>
          <a:p>
            <a:pPr marL="0" lvl="0" indent="0" algn="ctr" rtl="0">
              <a:lnSpc>
                <a:spcPct val="130434"/>
              </a:lnSpc>
              <a:spcBef>
                <a:spcPts val="1400"/>
              </a:spcBef>
              <a:spcAft>
                <a:spcPts val="0"/>
              </a:spcAft>
              <a:buNone/>
            </a:pPr>
            <a:r>
              <a:rPr lang="en" sz="1500" u="sng" dirty="0">
                <a:solidFill>
                  <a:srgbClr val="292929"/>
                </a:solidFill>
                <a:highlight>
                  <a:srgbClr val="FFFFFF"/>
                </a:highlight>
                <a:latin typeface="Lato"/>
                <a:ea typeface="Lato"/>
                <a:cs typeface="Lato"/>
                <a:sym typeface="Lato"/>
              </a:rPr>
              <a:t>Assessment</a:t>
            </a:r>
            <a:endParaRPr sz="1500" u="sng" dirty="0">
              <a:solidFill>
                <a:srgbClr val="292929"/>
              </a:solidFill>
              <a:highlight>
                <a:srgbClr val="FFFFFF"/>
              </a:highlight>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Findings</a:t>
            </a:r>
            <a:endParaRPr/>
          </a:p>
        </p:txBody>
      </p:sp>
      <p:sp>
        <p:nvSpPr>
          <p:cNvPr id="369" name="Google Shape;369;p40"/>
          <p:cNvSpPr txBox="1">
            <a:spLocks noGrp="1"/>
          </p:cNvSpPr>
          <p:nvPr>
            <p:ph type="body" idx="1"/>
          </p:nvPr>
        </p:nvSpPr>
        <p:spPr>
          <a:xfrm>
            <a:off x="311700" y="1071575"/>
            <a:ext cx="8520600" cy="3497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a:solidFill>
                  <a:schemeClr val="accent1"/>
                </a:solidFill>
              </a:rPr>
              <a:t>  Factors/Inputs that affect the hospital bills</a:t>
            </a:r>
            <a:endParaRPr>
              <a:solidFill>
                <a:schemeClr val="accent1"/>
              </a:solidFill>
            </a:endParaRPr>
          </a:p>
          <a:p>
            <a:pPr marL="914400" lvl="0" indent="-342900" algn="l" rtl="0">
              <a:spcBef>
                <a:spcPts val="1200"/>
              </a:spcBef>
              <a:spcAft>
                <a:spcPts val="0"/>
              </a:spcAft>
              <a:buClr>
                <a:schemeClr val="accent1"/>
              </a:buClr>
              <a:buSzPts val="1800"/>
              <a:buChar char="●"/>
            </a:pPr>
            <a:r>
              <a:rPr lang="en" b="1">
                <a:solidFill>
                  <a:schemeClr val="accent1"/>
                </a:solidFill>
              </a:rPr>
              <a:t>Age</a:t>
            </a:r>
            <a:endParaRPr b="1">
              <a:solidFill>
                <a:schemeClr val="accent1"/>
              </a:solidFill>
            </a:endParaRPr>
          </a:p>
          <a:p>
            <a:pPr marL="914400" lvl="0" indent="-342900" algn="l" rtl="0">
              <a:spcBef>
                <a:spcPts val="0"/>
              </a:spcBef>
              <a:spcAft>
                <a:spcPts val="0"/>
              </a:spcAft>
              <a:buClr>
                <a:schemeClr val="accent1"/>
              </a:buClr>
              <a:buSzPts val="1800"/>
              <a:buChar char="●"/>
            </a:pPr>
            <a:r>
              <a:rPr lang="en" b="1">
                <a:solidFill>
                  <a:schemeClr val="accent1"/>
                </a:solidFill>
              </a:rPr>
              <a:t>Smoker</a:t>
            </a:r>
            <a:endParaRPr b="1">
              <a:solidFill>
                <a:schemeClr val="accent1"/>
              </a:solidFill>
            </a:endParaRPr>
          </a:p>
          <a:p>
            <a:pPr marL="914400" lvl="0" indent="-342900" algn="l" rtl="0">
              <a:spcBef>
                <a:spcPts val="0"/>
              </a:spcBef>
              <a:spcAft>
                <a:spcPts val="0"/>
              </a:spcAft>
              <a:buClr>
                <a:schemeClr val="accent1"/>
              </a:buClr>
              <a:buSzPts val="1800"/>
              <a:buChar char="●"/>
            </a:pPr>
            <a:r>
              <a:rPr lang="en" b="1">
                <a:solidFill>
                  <a:schemeClr val="accent1"/>
                </a:solidFill>
              </a:rPr>
              <a:t>BMI</a:t>
            </a:r>
            <a:endParaRPr b="1">
              <a:solidFill>
                <a:schemeClr val="accent1"/>
              </a:solidFill>
            </a:endParaRPr>
          </a:p>
          <a:p>
            <a:pPr marL="914400" lvl="0" indent="-342900" algn="l" rtl="0">
              <a:spcBef>
                <a:spcPts val="0"/>
              </a:spcBef>
              <a:spcAft>
                <a:spcPts val="0"/>
              </a:spcAft>
              <a:buClr>
                <a:schemeClr val="accent1"/>
              </a:buClr>
              <a:buSzPts val="1800"/>
              <a:buChar char="●"/>
            </a:pPr>
            <a:r>
              <a:rPr lang="en" b="1">
                <a:solidFill>
                  <a:schemeClr val="accent1"/>
                </a:solidFill>
              </a:rPr>
              <a:t>Children</a:t>
            </a:r>
            <a:endParaRPr b="1">
              <a:solidFill>
                <a:schemeClr val="accent1"/>
              </a:solidFill>
            </a:endParaRPr>
          </a:p>
          <a:p>
            <a:pPr marL="0" lvl="0" indent="0" algn="l" rtl="0">
              <a:spcBef>
                <a:spcPts val="1200"/>
              </a:spcBef>
              <a:spcAft>
                <a:spcPts val="1200"/>
              </a:spcAft>
              <a:buNone/>
            </a:pPr>
            <a:endParaRPr>
              <a:solidFill>
                <a:schemeClr val="accent1"/>
              </a:solidFill>
            </a:endParaRPr>
          </a:p>
        </p:txBody>
      </p:sp>
      <p:sp>
        <p:nvSpPr>
          <p:cNvPr id="370" name="Google Shape;370;p40"/>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Finance </a:t>
            </a:r>
            <a:endParaRPr>
              <a:latin typeface="Playfair Display SemiBold"/>
              <a:ea typeface="Playfair Display SemiBold"/>
              <a:cs typeface="Playfair Display SemiBold"/>
              <a:sym typeface="Playfair Display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Conclusion &amp; Recommendations</a:t>
            </a:r>
            <a:endParaRPr/>
          </a:p>
          <a:p>
            <a:pPr marL="0" lvl="0" indent="0" algn="ctr" rtl="0">
              <a:spcBef>
                <a:spcPts val="0"/>
              </a:spcBef>
              <a:spcAft>
                <a:spcPts val="0"/>
              </a:spcAft>
              <a:buNone/>
            </a:pPr>
            <a:endParaRPr/>
          </a:p>
        </p:txBody>
      </p:sp>
      <p:sp>
        <p:nvSpPr>
          <p:cNvPr id="376" name="Google Shape;376;p41"/>
          <p:cNvSpPr txBox="1">
            <a:spLocks noGrp="1"/>
          </p:cNvSpPr>
          <p:nvPr>
            <p:ph type="body" idx="1"/>
          </p:nvPr>
        </p:nvSpPr>
        <p:spPr>
          <a:xfrm>
            <a:off x="311700" y="1071575"/>
            <a:ext cx="8520600" cy="3497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a:solidFill>
                  <a:schemeClr val="accent1"/>
                </a:solidFill>
              </a:rPr>
              <a:t>  To improve the quality of providing healthcare services:</a:t>
            </a:r>
            <a:endParaRPr>
              <a:solidFill>
                <a:schemeClr val="accent1"/>
              </a:solidFill>
            </a:endParaRPr>
          </a:p>
          <a:p>
            <a:pPr marL="914400" lvl="0" indent="-342900" algn="l" rtl="0">
              <a:spcBef>
                <a:spcPts val="1200"/>
              </a:spcBef>
              <a:spcAft>
                <a:spcPts val="0"/>
              </a:spcAft>
              <a:buClr>
                <a:schemeClr val="accent1"/>
              </a:buClr>
              <a:buSzPts val="1800"/>
              <a:buChar char="●"/>
            </a:pPr>
            <a:r>
              <a:rPr lang="en" b="1">
                <a:solidFill>
                  <a:schemeClr val="accent1"/>
                </a:solidFill>
              </a:rPr>
              <a:t>Implement Healthcare Scheme </a:t>
            </a:r>
            <a:r>
              <a:rPr lang="en">
                <a:solidFill>
                  <a:schemeClr val="accent1"/>
                </a:solidFill>
              </a:rPr>
              <a:t> for Aging People and Families with Childrens</a:t>
            </a:r>
            <a:endParaRPr>
              <a:solidFill>
                <a:schemeClr val="accent1"/>
              </a:solidFill>
            </a:endParaRPr>
          </a:p>
          <a:p>
            <a:pPr marL="914400" lvl="0" indent="-342900" algn="l" rtl="0">
              <a:spcBef>
                <a:spcPts val="0"/>
              </a:spcBef>
              <a:spcAft>
                <a:spcPts val="0"/>
              </a:spcAft>
              <a:buClr>
                <a:schemeClr val="accent1"/>
              </a:buClr>
              <a:buSzPts val="1800"/>
              <a:buChar char="●"/>
            </a:pPr>
            <a:r>
              <a:rPr lang="en" b="1">
                <a:solidFill>
                  <a:schemeClr val="accent1"/>
                </a:solidFill>
              </a:rPr>
              <a:t>Depend on Patients</a:t>
            </a:r>
            <a:r>
              <a:rPr lang="en">
                <a:solidFill>
                  <a:schemeClr val="accent1"/>
                </a:solidFill>
              </a:rPr>
              <a:t> for Smoker and  BMI </a:t>
            </a:r>
            <a:endParaRPr>
              <a:solidFill>
                <a:schemeClr val="accent1"/>
              </a:solidFill>
            </a:endParaRPr>
          </a:p>
          <a:p>
            <a:pPr marL="0" lvl="0" indent="0" algn="l" rtl="0">
              <a:spcBef>
                <a:spcPts val="1200"/>
              </a:spcBef>
              <a:spcAft>
                <a:spcPts val="1200"/>
              </a:spcAft>
              <a:buNone/>
            </a:pPr>
            <a:endParaRPr b="1">
              <a:solidFill>
                <a:schemeClr val="accent1"/>
              </a:solidFill>
            </a:endParaRPr>
          </a:p>
        </p:txBody>
      </p:sp>
      <p:sp>
        <p:nvSpPr>
          <p:cNvPr id="377" name="Google Shape;377;p41"/>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Finance </a:t>
            </a:r>
            <a:endParaRPr>
              <a:latin typeface="Playfair Display SemiBold"/>
              <a:ea typeface="Playfair Display SemiBold"/>
              <a:cs typeface="Playfair Display SemiBold"/>
              <a:sym typeface="Playfair Display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Main Objective</a:t>
            </a:r>
            <a:endParaRPr/>
          </a:p>
        </p:txBody>
      </p:sp>
      <p:sp>
        <p:nvSpPr>
          <p:cNvPr id="72" name="Google Shape;72;p15"/>
          <p:cNvSpPr/>
          <p:nvPr/>
        </p:nvSpPr>
        <p:spPr>
          <a:xfrm>
            <a:off x="398000" y="1779725"/>
            <a:ext cx="8434200" cy="12021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900">
                <a:solidFill>
                  <a:srgbClr val="292929"/>
                </a:solidFill>
                <a:latin typeface="Lato"/>
                <a:ea typeface="Lato"/>
                <a:cs typeface="Lato"/>
                <a:sym typeface="Lato"/>
              </a:rPr>
              <a:t>   </a:t>
            </a:r>
            <a:r>
              <a:rPr lang="en" sz="1900" b="1">
                <a:solidFill>
                  <a:srgbClr val="292929"/>
                </a:solidFill>
                <a:latin typeface="Lato"/>
                <a:ea typeface="Lato"/>
                <a:cs typeface="Lato"/>
                <a:sym typeface="Lato"/>
              </a:rPr>
              <a:t>    </a:t>
            </a:r>
            <a:endParaRPr sz="1900" b="1">
              <a:solidFill>
                <a:srgbClr val="292929"/>
              </a:solidFill>
              <a:latin typeface="Lato"/>
              <a:ea typeface="Lato"/>
              <a:cs typeface="Lato"/>
              <a:sym typeface="Lato"/>
            </a:endParaRPr>
          </a:p>
          <a:p>
            <a:pPr marL="0" lvl="0" indent="0" algn="ctr" rtl="0">
              <a:lnSpc>
                <a:spcPct val="115000"/>
              </a:lnSpc>
              <a:spcBef>
                <a:spcPts val="1200"/>
              </a:spcBef>
              <a:spcAft>
                <a:spcPts val="0"/>
              </a:spcAft>
              <a:buNone/>
            </a:pPr>
            <a:r>
              <a:rPr lang="en" sz="2500" b="1">
                <a:solidFill>
                  <a:srgbClr val="292929"/>
                </a:solidFill>
                <a:latin typeface="Lato"/>
                <a:ea typeface="Lato"/>
                <a:cs typeface="Lato"/>
                <a:sym typeface="Lato"/>
              </a:rPr>
              <a:t>“To improve the quality of providing healthcare services”</a:t>
            </a:r>
            <a:endParaRPr sz="2500" b="1">
              <a:solidFill>
                <a:srgbClr val="292929"/>
              </a:solidFill>
              <a:latin typeface="Lato"/>
              <a:ea typeface="Lato"/>
              <a:cs typeface="Lato"/>
              <a:sym typeface="Lato"/>
            </a:endParaRPr>
          </a:p>
          <a:p>
            <a:pPr marL="0" lvl="0" indent="0" algn="l" rtl="0">
              <a:spcBef>
                <a:spcPts val="1200"/>
              </a:spcBef>
              <a:spcAft>
                <a:spcPts val="0"/>
              </a:spcAft>
              <a:buNone/>
            </a:pPr>
            <a:endParaRPr sz="1100">
              <a:solidFill>
                <a:srgbClr val="29292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2"/>
          <p:cNvSpPr txBox="1">
            <a:spLocks noGrp="1"/>
          </p:cNvSpPr>
          <p:nvPr>
            <p:ph type="title"/>
          </p:nvPr>
        </p:nvSpPr>
        <p:spPr>
          <a:xfrm>
            <a:off x="1632450" y="1945650"/>
            <a:ext cx="5879100" cy="89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580"/>
              <a:t>Manpower</a:t>
            </a:r>
            <a:endParaRPr sz="358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Business Objectives - Manpower</a:t>
            </a:r>
            <a:endParaRPr/>
          </a:p>
        </p:txBody>
      </p:sp>
      <p:sp>
        <p:nvSpPr>
          <p:cNvPr id="388" name="Google Shape;388;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Identify factors that influence the ratio of nurses to population, and aim to optimize this ratio</a:t>
            </a:r>
            <a:endParaRPr/>
          </a:p>
          <a:p>
            <a:pPr marL="457200" lvl="0" indent="-342900" algn="l" rtl="0">
              <a:spcBef>
                <a:spcPts val="0"/>
              </a:spcBef>
              <a:spcAft>
                <a:spcPts val="0"/>
              </a:spcAft>
              <a:buSzPts val="1800"/>
              <a:buChar char="-"/>
            </a:pPr>
            <a:r>
              <a:rPr lang="en"/>
              <a:t>Identify factors related to manpower that affect the ratio of serious/critical cases the most</a:t>
            </a:r>
            <a:endParaRPr/>
          </a:p>
          <a:p>
            <a:pPr marL="457200" lvl="0" indent="-342900" algn="l" rtl="0">
              <a:spcBef>
                <a:spcPts val="0"/>
              </a:spcBef>
              <a:spcAft>
                <a:spcPts val="0"/>
              </a:spcAft>
              <a:buSzPts val="1800"/>
              <a:buChar char="-"/>
            </a:pPr>
            <a:r>
              <a:rPr lang="en"/>
              <a:t>Aim to reduce the ratio of critical cases while maintaining a low manpower to population rate</a:t>
            </a:r>
            <a:endParaRPr/>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4"/>
          <p:cNvSpPr txBox="1">
            <a:spLocks noGrp="1"/>
          </p:cNvSpPr>
          <p:nvPr>
            <p:ph type="title" idx="4294967295"/>
          </p:nvPr>
        </p:nvSpPr>
        <p:spPr>
          <a:xfrm>
            <a:off x="357025" y="25270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Collection</a:t>
            </a:r>
            <a:endParaRPr/>
          </a:p>
          <a:p>
            <a:pPr marL="0" lvl="0" indent="0" algn="ctr" rtl="0">
              <a:spcBef>
                <a:spcPts val="0"/>
              </a:spcBef>
              <a:spcAft>
                <a:spcPts val="0"/>
              </a:spcAft>
              <a:buNone/>
            </a:pPr>
            <a:endParaRPr/>
          </a:p>
        </p:txBody>
      </p:sp>
      <p:sp>
        <p:nvSpPr>
          <p:cNvPr id="394" name="Google Shape;394;p44"/>
          <p:cNvSpPr txBox="1">
            <a:spLocks noGrp="1"/>
          </p:cNvSpPr>
          <p:nvPr>
            <p:ph type="body" idx="4294967295"/>
          </p:nvPr>
        </p:nvSpPr>
        <p:spPr>
          <a:xfrm>
            <a:off x="311700" y="114112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b="1">
                <a:solidFill>
                  <a:schemeClr val="accent1"/>
                </a:solidFill>
              </a:rPr>
              <a:t>Objective -find examples of good COVID-19 management with a reasonable manpower count</a:t>
            </a:r>
            <a:endParaRPr b="1">
              <a:solidFill>
                <a:schemeClr val="accent1"/>
              </a:solidFill>
            </a:endParaRPr>
          </a:p>
          <a:p>
            <a:pPr marL="457200" lvl="0" indent="0" algn="l" rtl="0">
              <a:spcBef>
                <a:spcPts val="1200"/>
              </a:spcBef>
              <a:spcAft>
                <a:spcPts val="0"/>
              </a:spcAft>
              <a:buNone/>
            </a:pPr>
            <a:r>
              <a:rPr lang="en" b="1">
                <a:solidFill>
                  <a:schemeClr val="accent1"/>
                </a:solidFill>
              </a:rPr>
              <a:t>I decided to use 1 dataset for this study (2 datasets merged into one).</a:t>
            </a:r>
            <a:endParaRPr b="1">
              <a:solidFill>
                <a:schemeClr val="accent1"/>
              </a:solidFill>
            </a:endParaRPr>
          </a:p>
          <a:p>
            <a:pPr marL="457200" lvl="0" indent="0" algn="l" rtl="0">
              <a:spcBef>
                <a:spcPts val="1200"/>
              </a:spcBef>
              <a:spcAft>
                <a:spcPts val="0"/>
              </a:spcAft>
              <a:buNone/>
            </a:pPr>
            <a:r>
              <a:rPr lang="en" b="1">
                <a:solidFill>
                  <a:schemeClr val="accent1"/>
                </a:solidFill>
              </a:rPr>
              <a:t>The merged dataset contained information about COVID-19 stats, healthcare expenditures and staff counts.</a:t>
            </a:r>
            <a:endParaRPr b="1">
              <a:solidFill>
                <a:schemeClr val="accent1"/>
              </a:solidFill>
            </a:endParaRPr>
          </a:p>
          <a:p>
            <a:pPr marL="457200" lvl="0" indent="0" algn="l" rtl="0">
              <a:spcBef>
                <a:spcPts val="1200"/>
              </a:spcBef>
              <a:spcAft>
                <a:spcPts val="1200"/>
              </a:spcAft>
              <a:buNone/>
            </a:pPr>
            <a:r>
              <a:rPr lang="en" b="1">
                <a:solidFill>
                  <a:schemeClr val="accent1"/>
                </a:solidFill>
              </a:rPr>
              <a:t>Used to analyze which countries have sufficient manpower or testing ratios which let them handle the situation well. </a:t>
            </a:r>
            <a:endParaRPr b="1">
              <a:solidFill>
                <a:schemeClr val="accent1"/>
              </a:solidFill>
            </a:endParaRPr>
          </a:p>
        </p:txBody>
      </p:sp>
      <p:sp>
        <p:nvSpPr>
          <p:cNvPr id="395" name="Google Shape;395;p44"/>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Manpower</a:t>
            </a:r>
            <a:endParaRPr>
              <a:latin typeface="Playfair Display SemiBold"/>
              <a:ea typeface="Playfair Display SemiBold"/>
              <a:cs typeface="Playfair Display SemiBold"/>
              <a:sym typeface="Playfair Display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5"/>
          <p:cNvSpPr txBox="1">
            <a:spLocks noGrp="1"/>
          </p:cNvSpPr>
          <p:nvPr>
            <p:ph type="title" idx="4294967295"/>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Collection</a:t>
            </a:r>
            <a:endParaRPr/>
          </a:p>
          <a:p>
            <a:pPr marL="0" lvl="0" indent="0" algn="ctr" rtl="0">
              <a:spcBef>
                <a:spcPts val="0"/>
              </a:spcBef>
              <a:spcAft>
                <a:spcPts val="0"/>
              </a:spcAft>
              <a:buNone/>
            </a:pPr>
            <a:endParaRPr/>
          </a:p>
        </p:txBody>
      </p:sp>
      <p:sp>
        <p:nvSpPr>
          <p:cNvPr id="401" name="Google Shape;401;p45"/>
          <p:cNvSpPr txBox="1">
            <a:spLocks noGrp="1"/>
          </p:cNvSpPr>
          <p:nvPr>
            <p:ph type="body" idx="4294967295"/>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b="1">
                <a:solidFill>
                  <a:schemeClr val="accent1"/>
                </a:solidFill>
              </a:rPr>
              <a:t>The first dataset contains all numerical variables, notable examples being population, deaths, cases, and the ratio of serious to all active cases. The merged table contains various expenditure figures, nurse/midwife, surgeon and physician to population ratio. (After cleaning it had 108 rows, which I duplicated 1000 times)</a:t>
            </a:r>
            <a:endParaRPr b="1">
              <a:solidFill>
                <a:schemeClr val="accent1"/>
              </a:solidFill>
            </a:endParaRPr>
          </a:p>
          <a:p>
            <a:pPr marL="457200" lvl="0" indent="0" algn="l" rtl="0">
              <a:spcBef>
                <a:spcPts val="1200"/>
              </a:spcBef>
              <a:spcAft>
                <a:spcPts val="1200"/>
              </a:spcAft>
              <a:buNone/>
            </a:pPr>
            <a:endParaRPr b="1">
              <a:solidFill>
                <a:schemeClr val="accent1"/>
              </a:solidFill>
            </a:endParaRPr>
          </a:p>
        </p:txBody>
      </p:sp>
      <p:sp>
        <p:nvSpPr>
          <p:cNvPr id="402" name="Google Shape;402;p45"/>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Manpower</a:t>
            </a:r>
            <a:endParaRPr>
              <a:latin typeface="Playfair Display SemiBold"/>
              <a:ea typeface="Playfair Display SemiBold"/>
              <a:cs typeface="Playfair Display SemiBold"/>
              <a:sym typeface="Playfair Display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6"/>
          <p:cNvSpPr txBox="1">
            <a:spLocks noGrp="1"/>
          </p:cNvSpPr>
          <p:nvPr>
            <p:ph type="title" idx="4294967295"/>
          </p:nvPr>
        </p:nvSpPr>
        <p:spPr>
          <a:xfrm>
            <a:off x="311700" y="300725"/>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Understanding</a:t>
            </a:r>
            <a:endParaRPr/>
          </a:p>
        </p:txBody>
      </p:sp>
      <p:sp>
        <p:nvSpPr>
          <p:cNvPr id="408" name="Google Shape;408;p46"/>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Manpower</a:t>
            </a:r>
            <a:endParaRPr>
              <a:latin typeface="Playfair Display SemiBold"/>
              <a:ea typeface="Playfair Display SemiBold"/>
              <a:cs typeface="Playfair Display SemiBold"/>
              <a:sym typeface="Playfair Display SemiBold"/>
            </a:endParaRPr>
          </a:p>
        </p:txBody>
      </p:sp>
      <p:pic>
        <p:nvPicPr>
          <p:cNvPr id="409" name="Google Shape;409;p46"/>
          <p:cNvPicPr preferRelativeResize="0"/>
          <p:nvPr/>
        </p:nvPicPr>
        <p:blipFill>
          <a:blip r:embed="rId3">
            <a:alphaModFix/>
          </a:blip>
          <a:stretch>
            <a:fillRect/>
          </a:stretch>
        </p:blipFill>
        <p:spPr>
          <a:xfrm>
            <a:off x="1660525" y="926825"/>
            <a:ext cx="5822943" cy="39118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7"/>
          <p:cNvSpPr txBox="1">
            <a:spLocks noGrp="1"/>
          </p:cNvSpPr>
          <p:nvPr>
            <p:ph type="title" idx="4294967295"/>
          </p:nvPr>
        </p:nvSpPr>
        <p:spPr>
          <a:xfrm>
            <a:off x="311700" y="300725"/>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415" name="Google Shape;415;p47"/>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Manpower</a:t>
            </a:r>
            <a:endParaRPr>
              <a:latin typeface="Playfair Display SemiBold"/>
              <a:ea typeface="Playfair Display SemiBold"/>
              <a:cs typeface="Playfair Display SemiBold"/>
              <a:sym typeface="Playfair Display SemiBold"/>
            </a:endParaRPr>
          </a:p>
        </p:txBody>
      </p:sp>
      <p:sp>
        <p:nvSpPr>
          <p:cNvPr id="416" name="Google Shape;416;p47"/>
          <p:cNvSpPr txBox="1">
            <a:spLocks noGrp="1"/>
          </p:cNvSpPr>
          <p:nvPr>
            <p:ph type="title" idx="4294967295"/>
          </p:nvPr>
        </p:nvSpPr>
        <p:spPr>
          <a:xfrm>
            <a:off x="311700" y="300725"/>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Understanding</a:t>
            </a:r>
            <a:endParaRPr/>
          </a:p>
        </p:txBody>
      </p:sp>
      <p:pic>
        <p:nvPicPr>
          <p:cNvPr id="417" name="Google Shape;417;p47"/>
          <p:cNvPicPr preferRelativeResize="0"/>
          <p:nvPr/>
        </p:nvPicPr>
        <p:blipFill>
          <a:blip r:embed="rId3">
            <a:alphaModFix/>
          </a:blip>
          <a:stretch>
            <a:fillRect/>
          </a:stretch>
        </p:blipFill>
        <p:spPr>
          <a:xfrm>
            <a:off x="1506176" y="926825"/>
            <a:ext cx="6131651" cy="4183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8"/>
          <p:cNvSpPr txBox="1">
            <a:spLocks noGrp="1"/>
          </p:cNvSpPr>
          <p:nvPr>
            <p:ph type="title" idx="4294967295"/>
          </p:nvPr>
        </p:nvSpPr>
        <p:spPr>
          <a:xfrm>
            <a:off x="311700" y="300725"/>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Preparation</a:t>
            </a:r>
            <a:endParaRPr/>
          </a:p>
          <a:p>
            <a:pPr marL="0" lvl="0" indent="0" algn="ctr" rtl="0">
              <a:spcBef>
                <a:spcPts val="0"/>
              </a:spcBef>
              <a:spcAft>
                <a:spcPts val="0"/>
              </a:spcAft>
              <a:buNone/>
            </a:pPr>
            <a:endParaRPr/>
          </a:p>
        </p:txBody>
      </p:sp>
      <p:sp>
        <p:nvSpPr>
          <p:cNvPr id="423" name="Google Shape;423;p48"/>
          <p:cNvSpPr txBox="1">
            <a:spLocks noGrp="1"/>
          </p:cNvSpPr>
          <p:nvPr>
            <p:ph type="body" idx="4294967295"/>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r>
              <a:rPr lang="en" b="1">
                <a:solidFill>
                  <a:schemeClr val="accent1"/>
                </a:solidFill>
              </a:rPr>
              <a:t>Merged two datasets to compare COVID data against manpower levels.</a:t>
            </a:r>
            <a:endParaRPr b="1">
              <a:solidFill>
                <a:schemeClr val="accent1"/>
              </a:solidFill>
            </a:endParaRPr>
          </a:p>
        </p:txBody>
      </p:sp>
      <p:sp>
        <p:nvSpPr>
          <p:cNvPr id="424" name="Google Shape;424;p48"/>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Manpower</a:t>
            </a:r>
            <a:endParaRPr>
              <a:latin typeface="Playfair Display SemiBold"/>
              <a:ea typeface="Playfair Display SemiBold"/>
              <a:cs typeface="Playfair Display SemiBold"/>
              <a:sym typeface="Playfair Display SemiBold"/>
            </a:endParaRPr>
          </a:p>
        </p:txBody>
      </p:sp>
      <p:pic>
        <p:nvPicPr>
          <p:cNvPr id="425" name="Google Shape;425;p48"/>
          <p:cNvPicPr preferRelativeResize="0"/>
          <p:nvPr/>
        </p:nvPicPr>
        <p:blipFill>
          <a:blip r:embed="rId3">
            <a:alphaModFix/>
          </a:blip>
          <a:stretch>
            <a:fillRect/>
          </a:stretch>
        </p:blipFill>
        <p:spPr>
          <a:xfrm>
            <a:off x="1156225" y="2130749"/>
            <a:ext cx="6831549" cy="1658775"/>
          </a:xfrm>
          <a:prstGeom prst="rect">
            <a:avLst/>
          </a:prstGeom>
          <a:noFill/>
          <a:ln>
            <a:noFill/>
          </a:ln>
        </p:spPr>
      </p:pic>
      <p:cxnSp>
        <p:nvCxnSpPr>
          <p:cNvPr id="426" name="Google Shape;426;p48"/>
          <p:cNvCxnSpPr/>
          <p:nvPr/>
        </p:nvCxnSpPr>
        <p:spPr>
          <a:xfrm>
            <a:off x="4712975" y="1597425"/>
            <a:ext cx="0" cy="2515200"/>
          </a:xfrm>
          <a:prstGeom prst="straightConnector1">
            <a:avLst/>
          </a:prstGeom>
          <a:noFill/>
          <a:ln w="9525" cap="flat" cmpd="sng">
            <a:solidFill>
              <a:schemeClr val="dk2"/>
            </a:solidFill>
            <a:prstDash val="solid"/>
            <a:round/>
            <a:headEnd type="none" w="med" len="med"/>
            <a:tailEnd type="none" w="med" len="med"/>
          </a:ln>
        </p:spPr>
      </p:cxnSp>
      <p:sp>
        <p:nvSpPr>
          <p:cNvPr id="427" name="Google Shape;427;p48"/>
          <p:cNvSpPr txBox="1"/>
          <p:nvPr/>
        </p:nvSpPr>
        <p:spPr>
          <a:xfrm>
            <a:off x="2929150" y="1681875"/>
            <a:ext cx="169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Table 1</a:t>
            </a:r>
            <a:endParaRPr>
              <a:latin typeface="Lato"/>
              <a:ea typeface="Lato"/>
              <a:cs typeface="Lato"/>
              <a:sym typeface="Lato"/>
            </a:endParaRPr>
          </a:p>
        </p:txBody>
      </p:sp>
      <p:sp>
        <p:nvSpPr>
          <p:cNvPr id="428" name="Google Shape;428;p48"/>
          <p:cNvSpPr txBox="1"/>
          <p:nvPr/>
        </p:nvSpPr>
        <p:spPr>
          <a:xfrm>
            <a:off x="5567825" y="1681875"/>
            <a:ext cx="1699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Table 2</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429" name="Google Shape;429;p48"/>
          <p:cNvSpPr txBox="1"/>
          <p:nvPr/>
        </p:nvSpPr>
        <p:spPr>
          <a:xfrm>
            <a:off x="1665400" y="4327800"/>
            <a:ext cx="609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Also removed rows with more than 50% of the columns having null values.</a:t>
            </a:r>
            <a:endParaRPr>
              <a:latin typeface="Lato"/>
              <a:ea typeface="Lato"/>
              <a:cs typeface="Lato"/>
              <a:sym typeface="Lato"/>
            </a:endParaRPr>
          </a:p>
        </p:txBody>
      </p:sp>
      <p:cxnSp>
        <p:nvCxnSpPr>
          <p:cNvPr id="430" name="Google Shape;430;p48"/>
          <p:cNvCxnSpPr/>
          <p:nvPr/>
        </p:nvCxnSpPr>
        <p:spPr>
          <a:xfrm flipH="1">
            <a:off x="2379150" y="2469775"/>
            <a:ext cx="1393500" cy="1563600"/>
          </a:xfrm>
          <a:prstGeom prst="straightConnector1">
            <a:avLst/>
          </a:prstGeom>
          <a:noFill/>
          <a:ln w="9525" cap="flat" cmpd="sng">
            <a:solidFill>
              <a:schemeClr val="dk2"/>
            </a:solidFill>
            <a:prstDash val="solid"/>
            <a:round/>
            <a:headEnd type="none" w="med" len="med"/>
            <a:tailEnd type="none" w="med" len="med"/>
          </a:ln>
        </p:spPr>
      </p:cxnSp>
      <p:sp>
        <p:nvSpPr>
          <p:cNvPr id="431" name="Google Shape;431;p48"/>
          <p:cNvSpPr txBox="1"/>
          <p:nvPr/>
        </p:nvSpPr>
        <p:spPr>
          <a:xfrm>
            <a:off x="1507475" y="4033375"/>
            <a:ext cx="648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Made a column comparing the number of serious cases to deaths for analysis.</a:t>
            </a:r>
            <a:endParaRPr>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9"/>
          <p:cNvSpPr txBox="1">
            <a:spLocks noGrp="1"/>
          </p:cNvSpPr>
          <p:nvPr>
            <p:ph type="title" idx="4294967295"/>
          </p:nvPr>
        </p:nvSpPr>
        <p:spPr>
          <a:xfrm>
            <a:off x="311700" y="300725"/>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Preparation</a:t>
            </a:r>
            <a:endParaRPr/>
          </a:p>
          <a:p>
            <a:pPr marL="0" lvl="0" indent="0" algn="ctr" rtl="0">
              <a:spcBef>
                <a:spcPts val="0"/>
              </a:spcBef>
              <a:spcAft>
                <a:spcPts val="0"/>
              </a:spcAft>
              <a:buNone/>
            </a:pPr>
            <a:endParaRPr/>
          </a:p>
        </p:txBody>
      </p:sp>
      <p:sp>
        <p:nvSpPr>
          <p:cNvPr id="437" name="Google Shape;437;p49"/>
          <p:cNvSpPr txBox="1">
            <a:spLocks noGrp="1"/>
          </p:cNvSpPr>
          <p:nvPr>
            <p:ph type="body" idx="4294967295"/>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b="1">
                <a:solidFill>
                  <a:schemeClr val="accent1"/>
                </a:solidFill>
              </a:rPr>
              <a:t>Changing data type in SAS</a:t>
            </a:r>
            <a:endParaRPr b="1">
              <a:solidFill>
                <a:schemeClr val="accent1"/>
              </a:solidFill>
            </a:endParaRPr>
          </a:p>
          <a:p>
            <a:pPr marL="457200" lvl="0" indent="0" algn="l" rtl="0">
              <a:spcBef>
                <a:spcPts val="1200"/>
              </a:spcBef>
              <a:spcAft>
                <a:spcPts val="0"/>
              </a:spcAft>
              <a:buNone/>
            </a:pPr>
            <a:r>
              <a:rPr lang="en" sz="1400">
                <a:solidFill>
                  <a:srgbClr val="000000"/>
                </a:solidFill>
              </a:rPr>
              <a:t>-Some categorical variables were registered as numerical variables and vice versa</a:t>
            </a:r>
            <a:endParaRPr sz="1400">
              <a:solidFill>
                <a:srgbClr val="000000"/>
              </a:solidFill>
            </a:endParaRPr>
          </a:p>
          <a:p>
            <a:pPr marL="457200" lvl="0" indent="0" algn="l" rtl="0">
              <a:spcBef>
                <a:spcPts val="1200"/>
              </a:spcBef>
              <a:spcAft>
                <a:spcPts val="0"/>
              </a:spcAft>
              <a:buNone/>
            </a:pPr>
            <a:r>
              <a:rPr lang="en" b="1">
                <a:solidFill>
                  <a:schemeClr val="accent1"/>
                </a:solidFill>
              </a:rPr>
              <a:t>Excel values with hidden errors</a:t>
            </a:r>
            <a:endParaRPr b="1">
              <a:solidFill>
                <a:schemeClr val="accent1"/>
              </a:solidFill>
            </a:endParaRPr>
          </a:p>
          <a:p>
            <a:pPr marL="457200" lvl="0" indent="0" algn="l" rtl="0">
              <a:spcBef>
                <a:spcPts val="1200"/>
              </a:spcBef>
              <a:spcAft>
                <a:spcPts val="0"/>
              </a:spcAft>
              <a:buNone/>
            </a:pPr>
            <a:r>
              <a:rPr lang="en" sz="1400">
                <a:solidFill>
                  <a:srgbClr val="000000"/>
                </a:solidFill>
              </a:rPr>
              <a:t>-There were columns with numerical values registering as text, then displaying as null in Tableau, which rendered it unusable in analysis. Manual input was required to fix the error, which could be attributed to a hidden bugged character</a:t>
            </a:r>
            <a:endParaRPr sz="1400">
              <a:solidFill>
                <a:srgbClr val="000000"/>
              </a:solidFill>
            </a:endParaRPr>
          </a:p>
          <a:p>
            <a:pPr marL="457200" lvl="0" indent="0" algn="l" rtl="0">
              <a:spcBef>
                <a:spcPts val="1200"/>
              </a:spcBef>
              <a:spcAft>
                <a:spcPts val="0"/>
              </a:spcAft>
              <a:buNone/>
            </a:pPr>
            <a:endParaRPr b="1">
              <a:solidFill>
                <a:schemeClr val="accent1"/>
              </a:solidFill>
            </a:endParaRPr>
          </a:p>
          <a:p>
            <a:pPr marL="457200" lvl="0" indent="0" algn="l" rtl="0">
              <a:spcBef>
                <a:spcPts val="1200"/>
              </a:spcBef>
              <a:spcAft>
                <a:spcPts val="1200"/>
              </a:spcAft>
              <a:buNone/>
            </a:pPr>
            <a:endParaRPr sz="1400">
              <a:solidFill>
                <a:srgbClr val="000000"/>
              </a:solidFill>
            </a:endParaRPr>
          </a:p>
        </p:txBody>
      </p:sp>
      <p:sp>
        <p:nvSpPr>
          <p:cNvPr id="438" name="Google Shape;438;p49"/>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Manpower</a:t>
            </a:r>
            <a:endParaRPr>
              <a:latin typeface="Playfair Display SemiBold"/>
              <a:ea typeface="Playfair Display SemiBold"/>
              <a:cs typeface="Playfair Display SemiBold"/>
              <a:sym typeface="Playfair Display SemiBo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0"/>
          <p:cNvSpPr txBox="1">
            <a:spLocks noGrp="1"/>
          </p:cNvSpPr>
          <p:nvPr>
            <p:ph type="title" idx="4294967295"/>
          </p:nvPr>
        </p:nvSpPr>
        <p:spPr>
          <a:xfrm>
            <a:off x="357025" y="1397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Feature Selection - Manpower</a:t>
            </a:r>
            <a:endParaRPr/>
          </a:p>
          <a:p>
            <a:pPr marL="0" lvl="0" indent="0" algn="ctr" rtl="0">
              <a:spcBef>
                <a:spcPts val="0"/>
              </a:spcBef>
              <a:spcAft>
                <a:spcPts val="0"/>
              </a:spcAft>
              <a:buNone/>
            </a:pPr>
            <a:endParaRPr/>
          </a:p>
        </p:txBody>
      </p:sp>
      <p:sp>
        <p:nvSpPr>
          <p:cNvPr id="444" name="Google Shape;444;p50"/>
          <p:cNvSpPr txBox="1">
            <a:spLocks noGrp="1"/>
          </p:cNvSpPr>
          <p:nvPr>
            <p:ph type="body" idx="4294967295"/>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sz="1400">
              <a:solidFill>
                <a:srgbClr val="000000"/>
              </a:solidFill>
            </a:endParaRPr>
          </a:p>
          <a:p>
            <a:pPr marL="457200" lvl="0" indent="0" algn="l" rtl="0">
              <a:spcBef>
                <a:spcPts val="1200"/>
              </a:spcBef>
              <a:spcAft>
                <a:spcPts val="1200"/>
              </a:spcAft>
              <a:buNone/>
            </a:pPr>
            <a:endParaRPr b="1">
              <a:solidFill>
                <a:schemeClr val="accent1"/>
              </a:solidFill>
            </a:endParaRPr>
          </a:p>
        </p:txBody>
      </p:sp>
      <p:sp>
        <p:nvSpPr>
          <p:cNvPr id="445" name="Google Shape;445;p50"/>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Manpower</a:t>
            </a:r>
            <a:endParaRPr>
              <a:latin typeface="Playfair Display SemiBold"/>
              <a:ea typeface="Playfair Display SemiBold"/>
              <a:cs typeface="Playfair Display SemiBold"/>
              <a:sym typeface="Playfair Display SemiBold"/>
            </a:endParaRPr>
          </a:p>
        </p:txBody>
      </p:sp>
      <p:pic>
        <p:nvPicPr>
          <p:cNvPr id="446" name="Google Shape;446;p50"/>
          <p:cNvPicPr preferRelativeResize="0"/>
          <p:nvPr/>
        </p:nvPicPr>
        <p:blipFill>
          <a:blip r:embed="rId3">
            <a:alphaModFix/>
          </a:blip>
          <a:stretch>
            <a:fillRect/>
          </a:stretch>
        </p:blipFill>
        <p:spPr>
          <a:xfrm>
            <a:off x="960500" y="652900"/>
            <a:ext cx="7223001" cy="43206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1"/>
          <p:cNvSpPr txBox="1">
            <a:spLocks noGrp="1"/>
          </p:cNvSpPr>
          <p:nvPr>
            <p:ph type="title" idx="4294967295"/>
          </p:nvPr>
        </p:nvSpPr>
        <p:spPr>
          <a:xfrm>
            <a:off x="311700" y="300725"/>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Feature Selection - Manpower</a:t>
            </a:r>
            <a:endParaRPr/>
          </a:p>
          <a:p>
            <a:pPr marL="0" lvl="0" indent="0" algn="ctr" rtl="0">
              <a:spcBef>
                <a:spcPts val="0"/>
              </a:spcBef>
              <a:spcAft>
                <a:spcPts val="0"/>
              </a:spcAft>
              <a:buNone/>
            </a:pPr>
            <a:endParaRPr/>
          </a:p>
        </p:txBody>
      </p:sp>
      <p:sp>
        <p:nvSpPr>
          <p:cNvPr id="452" name="Google Shape;452;p51"/>
          <p:cNvSpPr txBox="1">
            <a:spLocks noGrp="1"/>
          </p:cNvSpPr>
          <p:nvPr>
            <p:ph type="body" idx="4294967295"/>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457200" lvl="0" indent="0" algn="l" rtl="0">
              <a:spcBef>
                <a:spcPts val="0"/>
              </a:spcBef>
              <a:spcAft>
                <a:spcPts val="0"/>
              </a:spcAft>
              <a:buNone/>
            </a:pPr>
            <a:r>
              <a:rPr lang="en">
                <a:solidFill>
                  <a:schemeClr val="accent1"/>
                </a:solidFill>
              </a:rPr>
              <a:t>Target variable used was the ratio of Nurses to population (1000 people)</a:t>
            </a:r>
            <a:endParaRPr>
              <a:solidFill>
                <a:schemeClr val="accent1"/>
              </a:solidFill>
            </a:endParaRPr>
          </a:p>
          <a:p>
            <a:pPr marL="457200" lvl="0" indent="0" algn="l" rtl="0">
              <a:spcBef>
                <a:spcPts val="1200"/>
              </a:spcBef>
              <a:spcAft>
                <a:spcPts val="0"/>
              </a:spcAft>
              <a:buNone/>
            </a:pPr>
            <a:r>
              <a:rPr lang="en" b="1">
                <a:solidFill>
                  <a:schemeClr val="accent1"/>
                </a:solidFill>
              </a:rPr>
              <a:t>Notable insights from feature selection:</a:t>
            </a:r>
            <a:endParaRPr b="1">
              <a:solidFill>
                <a:schemeClr val="accent1"/>
              </a:solidFill>
            </a:endParaRPr>
          </a:p>
          <a:p>
            <a:pPr marL="0" lvl="0" indent="457200" algn="l" rtl="0">
              <a:spcBef>
                <a:spcPts val="1200"/>
              </a:spcBef>
              <a:spcAft>
                <a:spcPts val="0"/>
              </a:spcAft>
              <a:buNone/>
            </a:pPr>
            <a:r>
              <a:rPr lang="en">
                <a:solidFill>
                  <a:schemeClr val="accent1"/>
                </a:solidFill>
              </a:rPr>
              <a:t>Target variable, nurses per 1000 people was largely influenced by or had influenced: </a:t>
            </a:r>
            <a:endParaRPr>
              <a:solidFill>
                <a:schemeClr val="accent1"/>
              </a:solidFill>
            </a:endParaRPr>
          </a:p>
          <a:p>
            <a:pPr marL="457200" lvl="0" indent="-334327" algn="l" rtl="0">
              <a:spcBef>
                <a:spcPts val="1200"/>
              </a:spcBef>
              <a:spcAft>
                <a:spcPts val="0"/>
              </a:spcAft>
              <a:buClr>
                <a:schemeClr val="accent1"/>
              </a:buClr>
              <a:buSzPct val="100000"/>
              <a:buAutoNum type="arabicPeriod"/>
            </a:pPr>
            <a:r>
              <a:rPr lang="en">
                <a:solidFill>
                  <a:schemeClr val="accent1"/>
                </a:solidFill>
              </a:rPr>
              <a:t>Health expenditure per capita (0.7293 correlation)</a:t>
            </a:r>
            <a:endParaRPr>
              <a:solidFill>
                <a:schemeClr val="accent1"/>
              </a:solidFill>
            </a:endParaRPr>
          </a:p>
          <a:p>
            <a:pPr marL="457200" lvl="0" indent="-334327" algn="l" rtl="0">
              <a:spcBef>
                <a:spcPts val="0"/>
              </a:spcBef>
              <a:spcAft>
                <a:spcPts val="0"/>
              </a:spcAft>
              <a:buClr>
                <a:schemeClr val="accent1"/>
              </a:buClr>
              <a:buSzPct val="100000"/>
              <a:buAutoNum type="arabicPeriod"/>
            </a:pPr>
            <a:r>
              <a:rPr lang="en">
                <a:solidFill>
                  <a:schemeClr val="accent1"/>
                </a:solidFill>
              </a:rPr>
              <a:t>COVID 19 tests per million (0.5268 correlation)</a:t>
            </a:r>
            <a:endParaRPr>
              <a:solidFill>
                <a:schemeClr val="accent1"/>
              </a:solidFill>
            </a:endParaRPr>
          </a:p>
          <a:p>
            <a:pPr marL="0" lvl="0" indent="0" algn="l" rtl="0">
              <a:spcBef>
                <a:spcPts val="1200"/>
              </a:spcBef>
              <a:spcAft>
                <a:spcPts val="0"/>
              </a:spcAft>
              <a:buNone/>
            </a:pPr>
            <a:r>
              <a:rPr lang="en">
                <a:solidFill>
                  <a:schemeClr val="accent1"/>
                </a:solidFill>
              </a:rPr>
              <a:t>	Other correlated factors:</a:t>
            </a:r>
            <a:endParaRPr>
              <a:solidFill>
                <a:schemeClr val="accent1"/>
              </a:solidFill>
            </a:endParaRPr>
          </a:p>
          <a:p>
            <a:pPr marL="457200" lvl="0" indent="-334327" algn="l" rtl="0">
              <a:spcBef>
                <a:spcPts val="1200"/>
              </a:spcBef>
              <a:spcAft>
                <a:spcPts val="0"/>
              </a:spcAft>
              <a:buClr>
                <a:schemeClr val="accent1"/>
              </a:buClr>
              <a:buSzPct val="100000"/>
              <a:buAutoNum type="arabicPeriod"/>
            </a:pPr>
            <a:r>
              <a:rPr lang="en">
                <a:solidFill>
                  <a:schemeClr val="accent1"/>
                </a:solidFill>
              </a:rPr>
              <a:t>Total cases per million and deaths per million</a:t>
            </a:r>
            <a:endParaRPr>
              <a:solidFill>
                <a:schemeClr val="accent1"/>
              </a:solidFill>
            </a:endParaRPr>
          </a:p>
          <a:p>
            <a:pPr marL="457200" lvl="0" indent="-334327" algn="l" rtl="0">
              <a:spcBef>
                <a:spcPts val="0"/>
              </a:spcBef>
              <a:spcAft>
                <a:spcPts val="0"/>
              </a:spcAft>
              <a:buClr>
                <a:schemeClr val="accent1"/>
              </a:buClr>
              <a:buSzPct val="100000"/>
              <a:buAutoNum type="arabicPeriod"/>
            </a:pPr>
            <a:r>
              <a:rPr lang="en">
                <a:solidFill>
                  <a:schemeClr val="accent1"/>
                </a:solidFill>
              </a:rPr>
              <a:t>Tests per million and healthcare expenditure per capita</a:t>
            </a:r>
            <a:endParaRPr>
              <a:solidFill>
                <a:schemeClr val="accent1"/>
              </a:solidFill>
            </a:endParaRPr>
          </a:p>
          <a:p>
            <a:pPr marL="457200" lvl="0" indent="0" algn="l" rtl="0">
              <a:spcBef>
                <a:spcPts val="1200"/>
              </a:spcBef>
              <a:spcAft>
                <a:spcPts val="1200"/>
              </a:spcAft>
              <a:buNone/>
            </a:pPr>
            <a:endParaRPr b="1">
              <a:solidFill>
                <a:schemeClr val="accent1"/>
              </a:solidFill>
            </a:endParaRPr>
          </a:p>
        </p:txBody>
      </p:sp>
      <p:sp>
        <p:nvSpPr>
          <p:cNvPr id="453" name="Google Shape;453;p51"/>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Manpower</a:t>
            </a:r>
            <a:endParaRPr>
              <a:latin typeface="Playfair Display SemiBold"/>
              <a:ea typeface="Playfair Display SemiBold"/>
              <a:cs typeface="Playfair Display SemiBold"/>
              <a:sym typeface="Playfair Display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2406750" y="357225"/>
            <a:ext cx="43305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Business Objectives </a:t>
            </a:r>
            <a:endParaRPr/>
          </a:p>
        </p:txBody>
      </p:sp>
      <p:sp>
        <p:nvSpPr>
          <p:cNvPr id="78" name="Google Shape;78;p16"/>
          <p:cNvSpPr txBox="1">
            <a:spLocks noGrp="1"/>
          </p:cNvSpPr>
          <p:nvPr>
            <p:ph type="body" idx="1"/>
          </p:nvPr>
        </p:nvSpPr>
        <p:spPr>
          <a:xfrm>
            <a:off x="2746175" y="1059525"/>
            <a:ext cx="3826500" cy="3416400"/>
          </a:xfrm>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Clr>
                <a:schemeClr val="accent1"/>
              </a:buClr>
              <a:buSzPts val="1800"/>
              <a:buNone/>
            </a:pPr>
            <a:r>
              <a:rPr lang="en" b="1" dirty="0">
                <a:solidFill>
                  <a:schemeClr val="accent1"/>
                </a:solidFill>
              </a:rPr>
              <a:t>1. Finance</a:t>
            </a:r>
            <a:r>
              <a:rPr lang="en" dirty="0">
                <a:solidFill>
                  <a:schemeClr val="accent1"/>
                </a:solidFill>
              </a:rPr>
              <a:t> (Bo Yu)</a:t>
            </a:r>
            <a:endParaRPr dirty="0">
              <a:solidFill>
                <a:schemeClr val="accent1"/>
              </a:solidFill>
            </a:endParaRPr>
          </a:p>
          <a:p>
            <a:pPr marL="114300" lvl="0" indent="0" algn="l" rtl="0">
              <a:spcBef>
                <a:spcPts val="1200"/>
              </a:spcBef>
              <a:spcAft>
                <a:spcPts val="0"/>
              </a:spcAft>
              <a:buClr>
                <a:schemeClr val="accent1"/>
              </a:buClr>
              <a:buSzPts val="1800"/>
              <a:buNone/>
            </a:pPr>
            <a:endParaRPr lang="en" b="1" dirty="0">
              <a:solidFill>
                <a:schemeClr val="accent1"/>
              </a:solidFill>
            </a:endParaRPr>
          </a:p>
          <a:p>
            <a:pPr marL="114300" lvl="0" indent="0" algn="l" rtl="0">
              <a:spcBef>
                <a:spcPts val="1200"/>
              </a:spcBef>
              <a:spcAft>
                <a:spcPts val="0"/>
              </a:spcAft>
              <a:buClr>
                <a:schemeClr val="accent1"/>
              </a:buClr>
              <a:buSzPts val="1800"/>
              <a:buNone/>
            </a:pPr>
            <a:r>
              <a:rPr lang="en" b="1" dirty="0">
                <a:solidFill>
                  <a:schemeClr val="accent1"/>
                </a:solidFill>
              </a:rPr>
              <a:t>2. Manpower </a:t>
            </a:r>
            <a:r>
              <a:rPr lang="en" dirty="0">
                <a:solidFill>
                  <a:schemeClr val="accent1"/>
                </a:solidFill>
              </a:rPr>
              <a:t>(Tristan)</a:t>
            </a:r>
            <a:endParaRPr dirty="0">
              <a:solidFill>
                <a:schemeClr val="accent1"/>
              </a:solidFill>
            </a:endParaRPr>
          </a:p>
          <a:p>
            <a:pPr marL="114300" lvl="0" indent="0" algn="l" rtl="0">
              <a:spcBef>
                <a:spcPts val="1200"/>
              </a:spcBef>
              <a:spcAft>
                <a:spcPts val="0"/>
              </a:spcAft>
              <a:buClr>
                <a:schemeClr val="accent1"/>
              </a:buClr>
              <a:buSzPts val="1800"/>
              <a:buNone/>
            </a:pPr>
            <a:endParaRPr lang="en" dirty="0">
              <a:solidFill>
                <a:schemeClr val="accent1"/>
              </a:solidFill>
            </a:endParaRPr>
          </a:p>
          <a:p>
            <a:pPr marL="114300" lvl="0" indent="0" algn="l" rtl="0">
              <a:spcBef>
                <a:spcPts val="1200"/>
              </a:spcBef>
              <a:spcAft>
                <a:spcPts val="0"/>
              </a:spcAft>
              <a:buClr>
                <a:schemeClr val="accent1"/>
              </a:buClr>
              <a:buSzPts val="1800"/>
              <a:buNone/>
            </a:pPr>
            <a:r>
              <a:rPr lang="en" b="1" dirty="0">
                <a:solidFill>
                  <a:schemeClr val="accent1"/>
                </a:solidFill>
              </a:rPr>
              <a:t>3. Prevention</a:t>
            </a:r>
            <a:r>
              <a:rPr lang="en" dirty="0">
                <a:solidFill>
                  <a:schemeClr val="accent1"/>
                </a:solidFill>
              </a:rPr>
              <a:t> (Mark)</a:t>
            </a:r>
            <a:endParaRPr dirty="0">
              <a:solidFill>
                <a:schemeClr val="accent1"/>
              </a:solidFill>
            </a:endParaRPr>
          </a:p>
          <a:p>
            <a:pPr marL="457200" lvl="0" indent="0" algn="l" rtl="0">
              <a:spcBef>
                <a:spcPts val="1200"/>
              </a:spcBef>
              <a:spcAft>
                <a:spcPts val="0"/>
              </a:spcAft>
              <a:buNone/>
            </a:pPr>
            <a:endParaRPr b="1" dirty="0">
              <a:solidFill>
                <a:schemeClr val="accent1"/>
              </a:solidFill>
            </a:endParaRPr>
          </a:p>
          <a:p>
            <a:pPr marL="114300" lvl="0" indent="0" algn="l" rtl="0">
              <a:spcBef>
                <a:spcPts val="1200"/>
              </a:spcBef>
              <a:spcAft>
                <a:spcPts val="0"/>
              </a:spcAft>
              <a:buClr>
                <a:schemeClr val="accent1"/>
              </a:buClr>
              <a:buSzPts val="1800"/>
              <a:buNone/>
            </a:pPr>
            <a:r>
              <a:rPr lang="en" b="1" dirty="0">
                <a:solidFill>
                  <a:schemeClr val="accent1"/>
                </a:solidFill>
              </a:rPr>
              <a:t>4. Accessibility </a:t>
            </a:r>
            <a:r>
              <a:rPr lang="en" dirty="0">
                <a:solidFill>
                  <a:schemeClr val="accent1"/>
                </a:solidFill>
              </a:rPr>
              <a:t>(Sam)</a:t>
            </a:r>
            <a:endParaRPr dirty="0">
              <a:solidFill>
                <a:schemeClr val="accen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title" idx="4294967295"/>
          </p:nvPr>
        </p:nvSpPr>
        <p:spPr>
          <a:xfrm>
            <a:off x="311700" y="16570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Linear Regression</a:t>
            </a:r>
            <a:endParaRPr/>
          </a:p>
          <a:p>
            <a:pPr marL="0" lvl="0" indent="0" algn="ctr" rtl="0">
              <a:spcBef>
                <a:spcPts val="0"/>
              </a:spcBef>
              <a:spcAft>
                <a:spcPts val="0"/>
              </a:spcAft>
              <a:buNone/>
            </a:pPr>
            <a:endParaRPr/>
          </a:p>
        </p:txBody>
      </p:sp>
      <p:sp>
        <p:nvSpPr>
          <p:cNvPr id="459" name="Google Shape;459;p52"/>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Manpower</a:t>
            </a:r>
            <a:endParaRPr>
              <a:latin typeface="Playfair Display SemiBold"/>
              <a:ea typeface="Playfair Display SemiBold"/>
              <a:cs typeface="Playfair Display SemiBold"/>
              <a:sym typeface="Playfair Display SemiBold"/>
            </a:endParaRPr>
          </a:p>
        </p:txBody>
      </p:sp>
      <p:pic>
        <p:nvPicPr>
          <p:cNvPr id="460" name="Google Shape;460;p52"/>
          <p:cNvPicPr preferRelativeResize="0"/>
          <p:nvPr/>
        </p:nvPicPr>
        <p:blipFill>
          <a:blip r:embed="rId3">
            <a:alphaModFix/>
          </a:blip>
          <a:stretch>
            <a:fillRect/>
          </a:stretch>
        </p:blipFill>
        <p:spPr>
          <a:xfrm>
            <a:off x="0" y="791793"/>
            <a:ext cx="9144003" cy="376386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3"/>
          <p:cNvSpPr txBox="1">
            <a:spLocks noGrp="1"/>
          </p:cNvSpPr>
          <p:nvPr>
            <p:ph type="title" idx="4294967295"/>
          </p:nvPr>
        </p:nvSpPr>
        <p:spPr>
          <a:xfrm>
            <a:off x="311700" y="16570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Linear Regression</a:t>
            </a:r>
            <a:endParaRPr/>
          </a:p>
          <a:p>
            <a:pPr marL="0" lvl="0" indent="0" algn="ctr" rtl="0">
              <a:spcBef>
                <a:spcPts val="0"/>
              </a:spcBef>
              <a:spcAft>
                <a:spcPts val="0"/>
              </a:spcAft>
              <a:buNone/>
            </a:pPr>
            <a:endParaRPr/>
          </a:p>
        </p:txBody>
      </p:sp>
      <p:sp>
        <p:nvSpPr>
          <p:cNvPr id="466" name="Google Shape;466;p53"/>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Manpower</a:t>
            </a:r>
            <a:endParaRPr>
              <a:latin typeface="Playfair Display SemiBold"/>
              <a:ea typeface="Playfair Display SemiBold"/>
              <a:cs typeface="Playfair Display SemiBold"/>
              <a:sym typeface="Playfair Display SemiBold"/>
            </a:endParaRPr>
          </a:p>
        </p:txBody>
      </p:sp>
      <p:pic>
        <p:nvPicPr>
          <p:cNvPr id="467" name="Google Shape;467;p53"/>
          <p:cNvPicPr preferRelativeResize="0"/>
          <p:nvPr/>
        </p:nvPicPr>
        <p:blipFill>
          <a:blip r:embed="rId3">
            <a:alphaModFix/>
          </a:blip>
          <a:stretch>
            <a:fillRect/>
          </a:stretch>
        </p:blipFill>
        <p:spPr>
          <a:xfrm>
            <a:off x="0" y="1283800"/>
            <a:ext cx="5041524" cy="2931651"/>
          </a:xfrm>
          <a:prstGeom prst="rect">
            <a:avLst/>
          </a:prstGeom>
          <a:noFill/>
          <a:ln>
            <a:noFill/>
          </a:ln>
        </p:spPr>
      </p:pic>
      <p:sp>
        <p:nvSpPr>
          <p:cNvPr id="468" name="Google Shape;468;p53"/>
          <p:cNvSpPr/>
          <p:nvPr/>
        </p:nvSpPr>
        <p:spPr>
          <a:xfrm>
            <a:off x="237925" y="2231875"/>
            <a:ext cx="4644900" cy="577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9" name="Google Shape;469;p53"/>
          <p:cNvPicPr preferRelativeResize="0"/>
          <p:nvPr/>
        </p:nvPicPr>
        <p:blipFill>
          <a:blip r:embed="rId4">
            <a:alphaModFix/>
          </a:blip>
          <a:stretch>
            <a:fillRect/>
          </a:stretch>
        </p:blipFill>
        <p:spPr>
          <a:xfrm>
            <a:off x="4882825" y="1338125"/>
            <a:ext cx="4261175" cy="264641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4"/>
          <p:cNvSpPr txBox="1">
            <a:spLocks noGrp="1"/>
          </p:cNvSpPr>
          <p:nvPr>
            <p:ph type="title" idx="4294967295"/>
          </p:nvPr>
        </p:nvSpPr>
        <p:spPr>
          <a:xfrm>
            <a:off x="311700" y="16570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Linear Regression</a:t>
            </a:r>
            <a:endParaRPr/>
          </a:p>
          <a:p>
            <a:pPr marL="0" lvl="0" indent="0" algn="ctr" rtl="0">
              <a:spcBef>
                <a:spcPts val="0"/>
              </a:spcBef>
              <a:spcAft>
                <a:spcPts val="0"/>
              </a:spcAft>
              <a:buNone/>
            </a:pPr>
            <a:endParaRPr/>
          </a:p>
        </p:txBody>
      </p:sp>
      <p:sp>
        <p:nvSpPr>
          <p:cNvPr id="475" name="Google Shape;475;p54"/>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Manpower</a:t>
            </a:r>
            <a:endParaRPr>
              <a:latin typeface="Playfair Display SemiBold"/>
              <a:ea typeface="Playfair Display SemiBold"/>
              <a:cs typeface="Playfair Display SemiBold"/>
              <a:sym typeface="Playfair Display SemiBold"/>
            </a:endParaRPr>
          </a:p>
        </p:txBody>
      </p:sp>
      <p:pic>
        <p:nvPicPr>
          <p:cNvPr id="476" name="Google Shape;476;p54"/>
          <p:cNvPicPr preferRelativeResize="0"/>
          <p:nvPr/>
        </p:nvPicPr>
        <p:blipFill>
          <a:blip r:embed="rId3">
            <a:alphaModFix/>
          </a:blip>
          <a:stretch>
            <a:fillRect/>
          </a:stretch>
        </p:blipFill>
        <p:spPr>
          <a:xfrm>
            <a:off x="152400" y="944200"/>
            <a:ext cx="8717721" cy="4046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5"/>
          <p:cNvSpPr txBox="1">
            <a:spLocks noGrp="1"/>
          </p:cNvSpPr>
          <p:nvPr>
            <p:ph type="title" idx="4294967295"/>
          </p:nvPr>
        </p:nvSpPr>
        <p:spPr>
          <a:xfrm>
            <a:off x="311700" y="16570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Linear Regression</a:t>
            </a:r>
            <a:endParaRPr/>
          </a:p>
          <a:p>
            <a:pPr marL="0" lvl="0" indent="0" algn="ctr" rtl="0">
              <a:spcBef>
                <a:spcPts val="0"/>
              </a:spcBef>
              <a:spcAft>
                <a:spcPts val="0"/>
              </a:spcAft>
              <a:buNone/>
            </a:pPr>
            <a:endParaRPr/>
          </a:p>
        </p:txBody>
      </p:sp>
      <p:sp>
        <p:nvSpPr>
          <p:cNvPr id="482" name="Google Shape;482;p55"/>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Manpower</a:t>
            </a:r>
            <a:endParaRPr>
              <a:latin typeface="Playfair Display SemiBold"/>
              <a:ea typeface="Playfair Display SemiBold"/>
              <a:cs typeface="Playfair Display SemiBold"/>
              <a:sym typeface="Playfair Display SemiBold"/>
            </a:endParaRPr>
          </a:p>
        </p:txBody>
      </p:sp>
      <p:pic>
        <p:nvPicPr>
          <p:cNvPr id="483" name="Google Shape;483;p55"/>
          <p:cNvPicPr preferRelativeResize="0"/>
          <p:nvPr/>
        </p:nvPicPr>
        <p:blipFill>
          <a:blip r:embed="rId3">
            <a:alphaModFix/>
          </a:blip>
          <a:stretch>
            <a:fillRect/>
          </a:stretch>
        </p:blipFill>
        <p:spPr>
          <a:xfrm>
            <a:off x="152400" y="944200"/>
            <a:ext cx="8839204" cy="362113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6"/>
          <p:cNvSpPr txBox="1">
            <a:spLocks noGrp="1"/>
          </p:cNvSpPr>
          <p:nvPr>
            <p:ph type="title" idx="4294967295"/>
          </p:nvPr>
        </p:nvSpPr>
        <p:spPr>
          <a:xfrm>
            <a:off x="311700" y="16570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Linear Regression</a:t>
            </a:r>
            <a:endParaRPr/>
          </a:p>
          <a:p>
            <a:pPr marL="0" lvl="0" indent="0" algn="ctr" rtl="0">
              <a:spcBef>
                <a:spcPts val="0"/>
              </a:spcBef>
              <a:spcAft>
                <a:spcPts val="0"/>
              </a:spcAft>
              <a:buNone/>
            </a:pPr>
            <a:endParaRPr/>
          </a:p>
        </p:txBody>
      </p:sp>
      <p:sp>
        <p:nvSpPr>
          <p:cNvPr id="489" name="Google Shape;489;p56"/>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Manpower</a:t>
            </a:r>
            <a:endParaRPr>
              <a:latin typeface="Playfair Display SemiBold"/>
              <a:ea typeface="Playfair Display SemiBold"/>
              <a:cs typeface="Playfair Display SemiBold"/>
              <a:sym typeface="Playfair Display SemiBold"/>
            </a:endParaRPr>
          </a:p>
        </p:txBody>
      </p:sp>
      <p:pic>
        <p:nvPicPr>
          <p:cNvPr id="490" name="Google Shape;490;p56"/>
          <p:cNvPicPr preferRelativeResize="0"/>
          <p:nvPr/>
        </p:nvPicPr>
        <p:blipFill>
          <a:blip r:embed="rId3">
            <a:alphaModFix/>
          </a:blip>
          <a:stretch>
            <a:fillRect/>
          </a:stretch>
        </p:blipFill>
        <p:spPr>
          <a:xfrm>
            <a:off x="1017350" y="791800"/>
            <a:ext cx="7109295" cy="40468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7"/>
          <p:cNvSpPr txBox="1">
            <a:spLocks noGrp="1"/>
          </p:cNvSpPr>
          <p:nvPr>
            <p:ph type="title" idx="4294967295"/>
          </p:nvPr>
        </p:nvSpPr>
        <p:spPr>
          <a:xfrm>
            <a:off x="311700" y="16570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Clustering</a:t>
            </a:r>
            <a:endParaRPr/>
          </a:p>
          <a:p>
            <a:pPr marL="0" lvl="0" indent="0" algn="ctr" rtl="0">
              <a:spcBef>
                <a:spcPts val="0"/>
              </a:spcBef>
              <a:spcAft>
                <a:spcPts val="0"/>
              </a:spcAft>
              <a:buNone/>
            </a:pPr>
            <a:endParaRPr/>
          </a:p>
        </p:txBody>
      </p:sp>
      <p:sp>
        <p:nvSpPr>
          <p:cNvPr id="496" name="Google Shape;496;p57"/>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Manpower</a:t>
            </a:r>
            <a:endParaRPr>
              <a:latin typeface="Playfair Display SemiBold"/>
              <a:ea typeface="Playfair Display SemiBold"/>
              <a:cs typeface="Playfair Display SemiBold"/>
              <a:sym typeface="Playfair Display SemiBold"/>
            </a:endParaRPr>
          </a:p>
        </p:txBody>
      </p:sp>
      <p:pic>
        <p:nvPicPr>
          <p:cNvPr id="497" name="Google Shape;497;p57"/>
          <p:cNvPicPr preferRelativeResize="0"/>
          <p:nvPr/>
        </p:nvPicPr>
        <p:blipFill>
          <a:blip r:embed="rId3">
            <a:alphaModFix/>
          </a:blip>
          <a:stretch>
            <a:fillRect/>
          </a:stretch>
        </p:blipFill>
        <p:spPr>
          <a:xfrm>
            <a:off x="1079988" y="791800"/>
            <a:ext cx="6984021" cy="4046899"/>
          </a:xfrm>
          <a:prstGeom prst="rect">
            <a:avLst/>
          </a:prstGeom>
          <a:noFill/>
          <a:ln>
            <a:noFill/>
          </a:ln>
        </p:spPr>
      </p:pic>
      <p:sp>
        <p:nvSpPr>
          <p:cNvPr id="498" name="Google Shape;498;p57"/>
          <p:cNvSpPr/>
          <p:nvPr/>
        </p:nvSpPr>
        <p:spPr>
          <a:xfrm>
            <a:off x="1438825" y="1495475"/>
            <a:ext cx="3432900" cy="125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8"/>
          <p:cNvSpPr txBox="1">
            <a:spLocks noGrp="1"/>
          </p:cNvSpPr>
          <p:nvPr>
            <p:ph type="title" idx="4294967295"/>
          </p:nvPr>
        </p:nvSpPr>
        <p:spPr>
          <a:xfrm>
            <a:off x="311700" y="16570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Clustering</a:t>
            </a:r>
            <a:endParaRPr/>
          </a:p>
          <a:p>
            <a:pPr marL="0" lvl="0" indent="0" algn="ctr" rtl="0">
              <a:spcBef>
                <a:spcPts val="0"/>
              </a:spcBef>
              <a:spcAft>
                <a:spcPts val="0"/>
              </a:spcAft>
              <a:buNone/>
            </a:pPr>
            <a:endParaRPr/>
          </a:p>
        </p:txBody>
      </p:sp>
      <p:sp>
        <p:nvSpPr>
          <p:cNvPr id="504" name="Google Shape;504;p58"/>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Manpower</a:t>
            </a:r>
            <a:endParaRPr>
              <a:latin typeface="Playfair Display SemiBold"/>
              <a:ea typeface="Playfair Display SemiBold"/>
              <a:cs typeface="Playfair Display SemiBold"/>
              <a:sym typeface="Playfair Display SemiBold"/>
            </a:endParaRPr>
          </a:p>
        </p:txBody>
      </p:sp>
      <p:pic>
        <p:nvPicPr>
          <p:cNvPr id="505" name="Google Shape;505;p58"/>
          <p:cNvPicPr preferRelativeResize="0"/>
          <p:nvPr/>
        </p:nvPicPr>
        <p:blipFill>
          <a:blip r:embed="rId3">
            <a:alphaModFix/>
          </a:blip>
          <a:stretch>
            <a:fillRect/>
          </a:stretch>
        </p:blipFill>
        <p:spPr>
          <a:xfrm>
            <a:off x="1201075" y="791800"/>
            <a:ext cx="6741850" cy="40469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59"/>
          <p:cNvSpPr txBox="1">
            <a:spLocks noGrp="1"/>
          </p:cNvSpPr>
          <p:nvPr>
            <p:ph type="title" idx="4294967295"/>
          </p:nvPr>
        </p:nvSpPr>
        <p:spPr>
          <a:xfrm>
            <a:off x="311700" y="16570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Clustering</a:t>
            </a:r>
            <a:endParaRPr/>
          </a:p>
          <a:p>
            <a:pPr marL="0" lvl="0" indent="0" algn="ctr" rtl="0">
              <a:spcBef>
                <a:spcPts val="0"/>
              </a:spcBef>
              <a:spcAft>
                <a:spcPts val="0"/>
              </a:spcAft>
              <a:buNone/>
            </a:pPr>
            <a:endParaRPr/>
          </a:p>
        </p:txBody>
      </p:sp>
      <p:sp>
        <p:nvSpPr>
          <p:cNvPr id="511" name="Google Shape;511;p59"/>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Manpower</a:t>
            </a:r>
            <a:endParaRPr>
              <a:latin typeface="Playfair Display SemiBold"/>
              <a:ea typeface="Playfair Display SemiBold"/>
              <a:cs typeface="Playfair Display SemiBold"/>
              <a:sym typeface="Playfair Display SemiBold"/>
            </a:endParaRPr>
          </a:p>
        </p:txBody>
      </p:sp>
      <p:pic>
        <p:nvPicPr>
          <p:cNvPr id="512" name="Google Shape;512;p59"/>
          <p:cNvPicPr preferRelativeResize="0"/>
          <p:nvPr/>
        </p:nvPicPr>
        <p:blipFill>
          <a:blip r:embed="rId3">
            <a:alphaModFix/>
          </a:blip>
          <a:stretch>
            <a:fillRect/>
          </a:stretch>
        </p:blipFill>
        <p:spPr>
          <a:xfrm>
            <a:off x="152400" y="743550"/>
            <a:ext cx="8839204" cy="3897364"/>
          </a:xfrm>
          <a:prstGeom prst="rect">
            <a:avLst/>
          </a:prstGeom>
          <a:noFill/>
          <a:ln>
            <a:noFill/>
          </a:ln>
        </p:spPr>
      </p:pic>
      <p:pic>
        <p:nvPicPr>
          <p:cNvPr id="513" name="Google Shape;513;p59"/>
          <p:cNvPicPr preferRelativeResize="0"/>
          <p:nvPr/>
        </p:nvPicPr>
        <p:blipFill>
          <a:blip r:embed="rId4">
            <a:alphaModFix/>
          </a:blip>
          <a:stretch>
            <a:fillRect/>
          </a:stretch>
        </p:blipFill>
        <p:spPr>
          <a:xfrm>
            <a:off x="2535875" y="4296650"/>
            <a:ext cx="3865175" cy="7222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0"/>
          <p:cNvSpPr txBox="1">
            <a:spLocks noGrp="1"/>
          </p:cNvSpPr>
          <p:nvPr>
            <p:ph type="title" idx="4294967295"/>
          </p:nvPr>
        </p:nvSpPr>
        <p:spPr>
          <a:xfrm>
            <a:off x="311700" y="16570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Clustering</a:t>
            </a:r>
            <a:endParaRPr/>
          </a:p>
          <a:p>
            <a:pPr marL="0" lvl="0" indent="0" algn="ctr" rtl="0">
              <a:spcBef>
                <a:spcPts val="0"/>
              </a:spcBef>
              <a:spcAft>
                <a:spcPts val="0"/>
              </a:spcAft>
              <a:buNone/>
            </a:pPr>
            <a:endParaRPr/>
          </a:p>
        </p:txBody>
      </p:sp>
      <p:sp>
        <p:nvSpPr>
          <p:cNvPr id="519" name="Google Shape;519;p60"/>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Manpower</a:t>
            </a:r>
            <a:endParaRPr>
              <a:latin typeface="Playfair Display SemiBold"/>
              <a:ea typeface="Playfair Display SemiBold"/>
              <a:cs typeface="Playfair Display SemiBold"/>
              <a:sym typeface="Playfair Display SemiBold"/>
            </a:endParaRPr>
          </a:p>
        </p:txBody>
      </p:sp>
      <p:pic>
        <p:nvPicPr>
          <p:cNvPr id="520" name="Google Shape;520;p60"/>
          <p:cNvPicPr preferRelativeResize="0"/>
          <p:nvPr/>
        </p:nvPicPr>
        <p:blipFill>
          <a:blip r:embed="rId3">
            <a:alphaModFix/>
          </a:blip>
          <a:stretch>
            <a:fillRect/>
          </a:stretch>
        </p:blipFill>
        <p:spPr>
          <a:xfrm>
            <a:off x="0" y="1721721"/>
            <a:ext cx="9143999" cy="2107908"/>
          </a:xfrm>
          <a:prstGeom prst="rect">
            <a:avLst/>
          </a:prstGeom>
          <a:noFill/>
          <a:ln>
            <a:noFill/>
          </a:ln>
        </p:spPr>
      </p:pic>
      <p:sp>
        <p:nvSpPr>
          <p:cNvPr id="521" name="Google Shape;521;p60"/>
          <p:cNvSpPr/>
          <p:nvPr/>
        </p:nvSpPr>
        <p:spPr>
          <a:xfrm>
            <a:off x="0" y="2764350"/>
            <a:ext cx="9144000" cy="510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1"/>
          <p:cNvSpPr txBox="1">
            <a:spLocks noGrp="1"/>
          </p:cNvSpPr>
          <p:nvPr>
            <p:ph type="title" idx="4294967295"/>
          </p:nvPr>
        </p:nvSpPr>
        <p:spPr>
          <a:xfrm>
            <a:off x="311700" y="16570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Clustering</a:t>
            </a:r>
            <a:endParaRPr/>
          </a:p>
          <a:p>
            <a:pPr marL="0" lvl="0" indent="0" algn="ctr" rtl="0">
              <a:spcBef>
                <a:spcPts val="0"/>
              </a:spcBef>
              <a:spcAft>
                <a:spcPts val="0"/>
              </a:spcAft>
              <a:buNone/>
            </a:pPr>
            <a:endParaRPr/>
          </a:p>
        </p:txBody>
      </p:sp>
      <p:sp>
        <p:nvSpPr>
          <p:cNvPr id="527" name="Google Shape;527;p61"/>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Manpower</a:t>
            </a:r>
            <a:endParaRPr>
              <a:latin typeface="Playfair Display SemiBold"/>
              <a:ea typeface="Playfair Display SemiBold"/>
              <a:cs typeface="Playfair Display SemiBold"/>
              <a:sym typeface="Playfair Display SemiBold"/>
            </a:endParaRPr>
          </a:p>
        </p:txBody>
      </p:sp>
      <p:pic>
        <p:nvPicPr>
          <p:cNvPr id="528" name="Google Shape;528;p61"/>
          <p:cNvPicPr preferRelativeResize="0"/>
          <p:nvPr/>
        </p:nvPicPr>
        <p:blipFill>
          <a:blip r:embed="rId3">
            <a:alphaModFix/>
          </a:blip>
          <a:stretch>
            <a:fillRect/>
          </a:stretch>
        </p:blipFill>
        <p:spPr>
          <a:xfrm>
            <a:off x="1157700" y="853575"/>
            <a:ext cx="6828603" cy="4046901"/>
          </a:xfrm>
          <a:prstGeom prst="rect">
            <a:avLst/>
          </a:prstGeom>
          <a:noFill/>
          <a:ln>
            <a:noFill/>
          </a:ln>
        </p:spPr>
      </p:pic>
      <p:sp>
        <p:nvSpPr>
          <p:cNvPr id="529" name="Google Shape;529;p61"/>
          <p:cNvSpPr/>
          <p:nvPr/>
        </p:nvSpPr>
        <p:spPr>
          <a:xfrm>
            <a:off x="1268875" y="1472800"/>
            <a:ext cx="6763500" cy="160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1632450" y="1945650"/>
            <a:ext cx="5879100" cy="89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580"/>
              <a:t>Finance</a:t>
            </a:r>
            <a:endParaRPr sz="358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2"/>
          <p:cNvSpPr txBox="1">
            <a:spLocks noGrp="1"/>
          </p:cNvSpPr>
          <p:nvPr>
            <p:ph type="title" idx="4294967295"/>
          </p:nvPr>
        </p:nvSpPr>
        <p:spPr>
          <a:xfrm>
            <a:off x="311700" y="16570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Clustering</a:t>
            </a:r>
            <a:endParaRPr/>
          </a:p>
          <a:p>
            <a:pPr marL="0" lvl="0" indent="0" algn="ctr" rtl="0">
              <a:spcBef>
                <a:spcPts val="0"/>
              </a:spcBef>
              <a:spcAft>
                <a:spcPts val="0"/>
              </a:spcAft>
              <a:buNone/>
            </a:pPr>
            <a:endParaRPr/>
          </a:p>
        </p:txBody>
      </p:sp>
      <p:sp>
        <p:nvSpPr>
          <p:cNvPr id="535" name="Google Shape;535;p62"/>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Manpower</a:t>
            </a:r>
            <a:endParaRPr>
              <a:latin typeface="Playfair Display SemiBold"/>
              <a:ea typeface="Playfair Display SemiBold"/>
              <a:cs typeface="Playfair Display SemiBold"/>
              <a:sym typeface="Playfair Display SemiBold"/>
            </a:endParaRPr>
          </a:p>
        </p:txBody>
      </p:sp>
      <p:pic>
        <p:nvPicPr>
          <p:cNvPr id="536" name="Google Shape;536;p62"/>
          <p:cNvPicPr preferRelativeResize="0"/>
          <p:nvPr/>
        </p:nvPicPr>
        <p:blipFill>
          <a:blip r:embed="rId3">
            <a:alphaModFix/>
          </a:blip>
          <a:stretch>
            <a:fillRect/>
          </a:stretch>
        </p:blipFill>
        <p:spPr>
          <a:xfrm>
            <a:off x="1092025" y="713725"/>
            <a:ext cx="6959950" cy="4149275"/>
          </a:xfrm>
          <a:prstGeom prst="rect">
            <a:avLst/>
          </a:prstGeom>
          <a:noFill/>
          <a:ln>
            <a:noFill/>
          </a:ln>
        </p:spPr>
      </p:pic>
      <p:sp>
        <p:nvSpPr>
          <p:cNvPr id="537" name="Google Shape;537;p62"/>
          <p:cNvSpPr/>
          <p:nvPr/>
        </p:nvSpPr>
        <p:spPr>
          <a:xfrm>
            <a:off x="1092025" y="1336850"/>
            <a:ext cx="6849900" cy="166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63"/>
          <p:cNvSpPr txBox="1">
            <a:spLocks noGrp="1"/>
          </p:cNvSpPr>
          <p:nvPr>
            <p:ph type="title" idx="4294967295"/>
          </p:nvPr>
        </p:nvSpPr>
        <p:spPr>
          <a:xfrm>
            <a:off x="311700" y="16570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Decision Tree</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543" name="Google Shape;543;p63"/>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Manpower</a:t>
            </a:r>
            <a:endParaRPr>
              <a:latin typeface="Playfair Display SemiBold"/>
              <a:ea typeface="Playfair Display SemiBold"/>
              <a:cs typeface="Playfair Display SemiBold"/>
              <a:sym typeface="Playfair Display SemiBold"/>
            </a:endParaRPr>
          </a:p>
        </p:txBody>
      </p:sp>
      <p:pic>
        <p:nvPicPr>
          <p:cNvPr id="544" name="Google Shape;544;p63"/>
          <p:cNvPicPr preferRelativeResize="0"/>
          <p:nvPr/>
        </p:nvPicPr>
        <p:blipFill>
          <a:blip r:embed="rId3">
            <a:alphaModFix/>
          </a:blip>
          <a:stretch>
            <a:fillRect/>
          </a:stretch>
        </p:blipFill>
        <p:spPr>
          <a:xfrm>
            <a:off x="434100" y="1007623"/>
            <a:ext cx="4137899" cy="3349375"/>
          </a:xfrm>
          <a:prstGeom prst="rect">
            <a:avLst/>
          </a:prstGeom>
          <a:noFill/>
          <a:ln>
            <a:noFill/>
          </a:ln>
        </p:spPr>
      </p:pic>
      <p:pic>
        <p:nvPicPr>
          <p:cNvPr id="545" name="Google Shape;545;p63"/>
          <p:cNvPicPr preferRelativeResize="0"/>
          <p:nvPr/>
        </p:nvPicPr>
        <p:blipFill>
          <a:blip r:embed="rId4">
            <a:alphaModFix/>
          </a:blip>
          <a:stretch>
            <a:fillRect/>
          </a:stretch>
        </p:blipFill>
        <p:spPr>
          <a:xfrm>
            <a:off x="4571999" y="898900"/>
            <a:ext cx="4267201" cy="370441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4"/>
          <p:cNvSpPr txBox="1">
            <a:spLocks noGrp="1"/>
          </p:cNvSpPr>
          <p:nvPr>
            <p:ph type="title" idx="4294967295"/>
          </p:nvPr>
        </p:nvSpPr>
        <p:spPr>
          <a:xfrm>
            <a:off x="311700" y="16570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Decision Tree</a:t>
            </a:r>
            <a:endParaRPr/>
          </a:p>
          <a:p>
            <a:pPr marL="0" lvl="0" indent="0" algn="ctr" rtl="0">
              <a:spcBef>
                <a:spcPts val="0"/>
              </a:spcBef>
              <a:spcAft>
                <a:spcPts val="0"/>
              </a:spcAft>
              <a:buNone/>
            </a:pPr>
            <a:endParaRPr/>
          </a:p>
        </p:txBody>
      </p:sp>
      <p:sp>
        <p:nvSpPr>
          <p:cNvPr id="551" name="Google Shape;551;p64"/>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Manpower</a:t>
            </a:r>
            <a:endParaRPr>
              <a:latin typeface="Playfair Display SemiBold"/>
              <a:ea typeface="Playfair Display SemiBold"/>
              <a:cs typeface="Playfair Display SemiBold"/>
              <a:sym typeface="Playfair Display SemiBold"/>
            </a:endParaRPr>
          </a:p>
        </p:txBody>
      </p:sp>
      <p:pic>
        <p:nvPicPr>
          <p:cNvPr id="552" name="Google Shape;552;p64"/>
          <p:cNvPicPr preferRelativeResize="0"/>
          <p:nvPr/>
        </p:nvPicPr>
        <p:blipFill>
          <a:blip r:embed="rId3">
            <a:alphaModFix/>
          </a:blip>
          <a:stretch>
            <a:fillRect/>
          </a:stretch>
        </p:blipFill>
        <p:spPr>
          <a:xfrm>
            <a:off x="152400" y="944200"/>
            <a:ext cx="8839197" cy="401676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5"/>
          <p:cNvSpPr txBox="1">
            <a:spLocks noGrp="1"/>
          </p:cNvSpPr>
          <p:nvPr>
            <p:ph type="title" idx="4294967295"/>
          </p:nvPr>
        </p:nvSpPr>
        <p:spPr>
          <a:xfrm>
            <a:off x="311700" y="16570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Decision Tree</a:t>
            </a:r>
            <a:endParaRPr/>
          </a:p>
          <a:p>
            <a:pPr marL="0" lvl="0" indent="0" algn="ctr" rtl="0">
              <a:spcBef>
                <a:spcPts val="0"/>
              </a:spcBef>
              <a:spcAft>
                <a:spcPts val="0"/>
              </a:spcAft>
              <a:buNone/>
            </a:pPr>
            <a:endParaRPr/>
          </a:p>
        </p:txBody>
      </p:sp>
      <p:sp>
        <p:nvSpPr>
          <p:cNvPr id="558" name="Google Shape;558;p65"/>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Manpower</a:t>
            </a:r>
            <a:endParaRPr>
              <a:latin typeface="Playfair Display SemiBold"/>
              <a:ea typeface="Playfair Display SemiBold"/>
              <a:cs typeface="Playfair Display SemiBold"/>
              <a:sym typeface="Playfair Display SemiBold"/>
            </a:endParaRPr>
          </a:p>
        </p:txBody>
      </p:sp>
      <p:pic>
        <p:nvPicPr>
          <p:cNvPr id="559" name="Google Shape;559;p65"/>
          <p:cNvPicPr preferRelativeResize="0"/>
          <p:nvPr/>
        </p:nvPicPr>
        <p:blipFill>
          <a:blip r:embed="rId3">
            <a:alphaModFix/>
          </a:blip>
          <a:stretch>
            <a:fillRect/>
          </a:stretch>
        </p:blipFill>
        <p:spPr>
          <a:xfrm>
            <a:off x="152400" y="944200"/>
            <a:ext cx="8839200" cy="391040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66"/>
          <p:cNvSpPr txBox="1">
            <a:spLocks noGrp="1"/>
          </p:cNvSpPr>
          <p:nvPr>
            <p:ph type="title" idx="4294967295"/>
          </p:nvPr>
        </p:nvSpPr>
        <p:spPr>
          <a:xfrm>
            <a:off x="311700" y="16570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Decision Tree</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565" name="Google Shape;565;p66"/>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Manpower</a:t>
            </a:r>
            <a:endParaRPr>
              <a:latin typeface="Playfair Display SemiBold"/>
              <a:ea typeface="Playfair Display SemiBold"/>
              <a:cs typeface="Playfair Display SemiBold"/>
              <a:sym typeface="Playfair Display SemiBold"/>
            </a:endParaRPr>
          </a:p>
        </p:txBody>
      </p:sp>
      <p:pic>
        <p:nvPicPr>
          <p:cNvPr id="566" name="Google Shape;566;p66"/>
          <p:cNvPicPr preferRelativeResize="0"/>
          <p:nvPr/>
        </p:nvPicPr>
        <p:blipFill>
          <a:blip r:embed="rId3">
            <a:alphaModFix/>
          </a:blip>
          <a:stretch>
            <a:fillRect/>
          </a:stretch>
        </p:blipFill>
        <p:spPr>
          <a:xfrm>
            <a:off x="152400" y="944200"/>
            <a:ext cx="8839204" cy="3293121"/>
          </a:xfrm>
          <a:prstGeom prst="rect">
            <a:avLst/>
          </a:prstGeom>
          <a:noFill/>
          <a:ln>
            <a:noFill/>
          </a:ln>
        </p:spPr>
      </p:pic>
      <p:pic>
        <p:nvPicPr>
          <p:cNvPr id="567" name="Google Shape;567;p66"/>
          <p:cNvPicPr preferRelativeResize="0"/>
          <p:nvPr/>
        </p:nvPicPr>
        <p:blipFill>
          <a:blip r:embed="rId4">
            <a:alphaModFix/>
          </a:blip>
          <a:stretch>
            <a:fillRect/>
          </a:stretch>
        </p:blipFill>
        <p:spPr>
          <a:xfrm>
            <a:off x="0" y="158105"/>
            <a:ext cx="9143999" cy="482728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7"/>
          <p:cNvSpPr txBox="1">
            <a:spLocks noGrp="1"/>
          </p:cNvSpPr>
          <p:nvPr>
            <p:ph type="title" idx="4294967295"/>
          </p:nvPr>
        </p:nvSpPr>
        <p:spPr>
          <a:xfrm>
            <a:off x="357025" y="25270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Recommendations and Analysis</a:t>
            </a:r>
            <a:endParaRPr/>
          </a:p>
          <a:p>
            <a:pPr marL="0" lvl="0" indent="0" algn="ctr" rtl="0">
              <a:spcBef>
                <a:spcPts val="0"/>
              </a:spcBef>
              <a:spcAft>
                <a:spcPts val="0"/>
              </a:spcAft>
              <a:buNone/>
            </a:pPr>
            <a:endParaRPr/>
          </a:p>
        </p:txBody>
      </p:sp>
      <p:sp>
        <p:nvSpPr>
          <p:cNvPr id="573" name="Google Shape;573;p67"/>
          <p:cNvSpPr txBox="1">
            <a:spLocks noGrp="1"/>
          </p:cNvSpPr>
          <p:nvPr>
            <p:ph type="body" idx="4294967295"/>
          </p:nvPr>
        </p:nvSpPr>
        <p:spPr>
          <a:xfrm>
            <a:off x="311700" y="1141125"/>
            <a:ext cx="8520600" cy="3416400"/>
          </a:xfrm>
          <a:prstGeom prst="rect">
            <a:avLst/>
          </a:prstGeom>
        </p:spPr>
        <p:txBody>
          <a:bodyPr spcFirstLastPara="1" wrap="square" lIns="91425" tIns="91425" rIns="91425" bIns="91425" anchor="t" anchorCtr="0">
            <a:normAutofit fontScale="92500" lnSpcReduction="10000"/>
          </a:bodyPr>
          <a:lstStyle/>
          <a:p>
            <a:pPr marL="457200" lvl="0" indent="0" algn="l" rtl="0">
              <a:spcBef>
                <a:spcPts val="0"/>
              </a:spcBef>
              <a:spcAft>
                <a:spcPts val="0"/>
              </a:spcAft>
              <a:buNone/>
            </a:pPr>
            <a:r>
              <a:rPr lang="en" b="1">
                <a:solidFill>
                  <a:schemeClr val="accent1"/>
                </a:solidFill>
              </a:rPr>
              <a:t>Key manpower factors and their effect on the severity of cases:</a:t>
            </a:r>
            <a:endParaRPr b="1">
              <a:solidFill>
                <a:schemeClr val="accent1"/>
              </a:solidFill>
            </a:endParaRPr>
          </a:p>
          <a:p>
            <a:pPr marL="457200" lvl="0" indent="0" algn="l" rtl="0">
              <a:spcBef>
                <a:spcPts val="1200"/>
              </a:spcBef>
              <a:spcAft>
                <a:spcPts val="0"/>
              </a:spcAft>
              <a:buNone/>
            </a:pPr>
            <a:r>
              <a:rPr lang="en" b="1">
                <a:solidFill>
                  <a:schemeClr val="accent1"/>
                </a:solidFill>
              </a:rPr>
              <a:t>Healthcare expenditure (% of country’s GDP), healthcare expenditure per capita, nurse &amp; midwives per 1000, tests per million</a:t>
            </a:r>
            <a:endParaRPr b="1">
              <a:solidFill>
                <a:schemeClr val="accent1"/>
              </a:solidFill>
            </a:endParaRPr>
          </a:p>
          <a:p>
            <a:pPr marL="457200" lvl="0" indent="0" algn="l" rtl="0">
              <a:spcBef>
                <a:spcPts val="1200"/>
              </a:spcBef>
              <a:spcAft>
                <a:spcPts val="0"/>
              </a:spcAft>
              <a:buNone/>
            </a:pPr>
            <a:r>
              <a:rPr lang="en" b="1">
                <a:solidFill>
                  <a:schemeClr val="accent1"/>
                </a:solidFill>
              </a:rPr>
              <a:t>Healthcare exp per capita also influences the manpower rate heavily</a:t>
            </a:r>
            <a:endParaRPr b="1">
              <a:solidFill>
                <a:schemeClr val="accent1"/>
              </a:solidFill>
            </a:endParaRPr>
          </a:p>
          <a:p>
            <a:pPr marL="0" lvl="0" indent="0" algn="l" rtl="0">
              <a:spcBef>
                <a:spcPts val="1200"/>
              </a:spcBef>
              <a:spcAft>
                <a:spcPts val="0"/>
              </a:spcAft>
              <a:buNone/>
            </a:pPr>
            <a:endParaRPr b="1">
              <a:solidFill>
                <a:schemeClr val="accent1"/>
              </a:solidFill>
            </a:endParaRPr>
          </a:p>
          <a:p>
            <a:pPr marL="0" lvl="0" indent="0" algn="l" rtl="0">
              <a:spcBef>
                <a:spcPts val="1200"/>
              </a:spcBef>
              <a:spcAft>
                <a:spcPts val="0"/>
              </a:spcAft>
              <a:buNone/>
            </a:pPr>
            <a:r>
              <a:rPr lang="en" b="1">
                <a:solidFill>
                  <a:schemeClr val="accent1"/>
                </a:solidFill>
              </a:rPr>
              <a:t>Recommendation: More money spent on healthcare guarantees that we will have more nurses. Although the objective is to have low manpower and a low number of serious cases, there is always another factor influencing how the country is handling the situation.</a:t>
            </a:r>
            <a:endParaRPr b="1">
              <a:solidFill>
                <a:schemeClr val="accent1"/>
              </a:solidFill>
            </a:endParaRPr>
          </a:p>
          <a:p>
            <a:pPr marL="457200" lvl="0" indent="0" algn="l" rtl="0">
              <a:spcBef>
                <a:spcPts val="1200"/>
              </a:spcBef>
              <a:spcAft>
                <a:spcPts val="0"/>
              </a:spcAft>
              <a:buNone/>
            </a:pPr>
            <a:endParaRPr b="1">
              <a:solidFill>
                <a:schemeClr val="accent1"/>
              </a:solidFill>
            </a:endParaRPr>
          </a:p>
          <a:p>
            <a:pPr marL="457200" lvl="0" indent="0" algn="l" rtl="0">
              <a:spcBef>
                <a:spcPts val="1200"/>
              </a:spcBef>
              <a:spcAft>
                <a:spcPts val="1200"/>
              </a:spcAft>
              <a:buNone/>
            </a:pPr>
            <a:endParaRPr b="1">
              <a:solidFill>
                <a:schemeClr val="accent1"/>
              </a:solidFill>
            </a:endParaRPr>
          </a:p>
        </p:txBody>
      </p:sp>
      <p:sp>
        <p:nvSpPr>
          <p:cNvPr id="574" name="Google Shape;574;p67"/>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Manpower</a:t>
            </a:r>
            <a:endParaRPr>
              <a:latin typeface="Playfair Display SemiBold"/>
              <a:ea typeface="Playfair Display SemiBold"/>
              <a:cs typeface="Playfair Display SemiBold"/>
              <a:sym typeface="Playfair Display SemiBo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8"/>
          <p:cNvSpPr txBox="1">
            <a:spLocks noGrp="1"/>
          </p:cNvSpPr>
          <p:nvPr>
            <p:ph type="title"/>
          </p:nvPr>
        </p:nvSpPr>
        <p:spPr>
          <a:xfrm>
            <a:off x="1632450" y="1945650"/>
            <a:ext cx="5879100" cy="89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580"/>
              <a:t>Prevention</a:t>
            </a:r>
            <a:endParaRPr sz="358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9"/>
          <p:cNvSpPr txBox="1">
            <a:spLocks noGrp="1"/>
          </p:cNvSpPr>
          <p:nvPr>
            <p:ph type="title"/>
          </p:nvPr>
        </p:nvSpPr>
        <p:spPr>
          <a:xfrm>
            <a:off x="311700" y="827225"/>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Business Objective - Prevention</a:t>
            </a:r>
            <a:endParaRPr/>
          </a:p>
        </p:txBody>
      </p:sp>
      <p:sp>
        <p:nvSpPr>
          <p:cNvPr id="585" name="Google Shape;585;p69"/>
          <p:cNvSpPr txBox="1"/>
          <p:nvPr/>
        </p:nvSpPr>
        <p:spPr>
          <a:xfrm>
            <a:off x="589050" y="1700600"/>
            <a:ext cx="7965900" cy="14160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To determine the factors that can reduce hospitalisation for diseases in Singapore. </a:t>
            </a:r>
            <a:endParaRPr sz="1600" b="1">
              <a:solidFill>
                <a:schemeClr val="dk2"/>
              </a:solidFill>
              <a:latin typeface="Lato"/>
              <a:ea typeface="Lato"/>
              <a:cs typeface="Lato"/>
              <a:sym typeface="Lato"/>
            </a:endParaRPr>
          </a:p>
          <a:p>
            <a:pPr marL="457200" lvl="0" indent="0" algn="l" rtl="0">
              <a:spcBef>
                <a:spcPts val="0"/>
              </a:spcBef>
              <a:spcAft>
                <a:spcPts val="0"/>
              </a:spcAft>
              <a:buNone/>
            </a:pP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Success Criteria: Successfully identify the factors that contributes to such diseases and recommend ways to mitigate them.</a:t>
            </a:r>
            <a:endParaRPr sz="1600" b="1">
              <a:solidFill>
                <a:schemeClr val="dk2"/>
              </a:solidFill>
              <a:latin typeface="Lato"/>
              <a:ea typeface="Lato"/>
              <a:cs typeface="Lato"/>
              <a:sym typeface="Lato"/>
            </a:endParaRPr>
          </a:p>
        </p:txBody>
      </p:sp>
      <p:sp>
        <p:nvSpPr>
          <p:cNvPr id="586" name="Google Shape;586;p69"/>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Prevention</a:t>
            </a:r>
            <a:endParaRPr>
              <a:latin typeface="Playfair Display SemiBold"/>
              <a:ea typeface="Playfair Display SemiBold"/>
              <a:cs typeface="Playfair Display SemiBold"/>
              <a:sym typeface="Playfair Display SemiBo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70"/>
          <p:cNvSpPr txBox="1">
            <a:spLocks noGrp="1"/>
          </p:cNvSpPr>
          <p:nvPr>
            <p:ph type="title"/>
          </p:nvPr>
        </p:nvSpPr>
        <p:spPr>
          <a:xfrm>
            <a:off x="311700" y="4022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Prevention Datasets</a:t>
            </a:r>
            <a:endParaRPr/>
          </a:p>
        </p:txBody>
      </p:sp>
      <p:sp>
        <p:nvSpPr>
          <p:cNvPr id="592" name="Google Shape;592;p70"/>
          <p:cNvSpPr txBox="1"/>
          <p:nvPr/>
        </p:nvSpPr>
        <p:spPr>
          <a:xfrm>
            <a:off x="589050" y="1155750"/>
            <a:ext cx="8118000" cy="28938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I have two datasets for prevention. One is used for Data Understanding, and one is used for Data Modeling.</a:t>
            </a:r>
            <a:endParaRPr sz="1600" b="1">
              <a:solidFill>
                <a:schemeClr val="dk2"/>
              </a:solidFill>
              <a:latin typeface="Lato"/>
              <a:ea typeface="Lato"/>
              <a:cs typeface="Lato"/>
              <a:sym typeface="Lato"/>
            </a:endParaRPr>
          </a:p>
          <a:p>
            <a:pPr marL="457200" lvl="0" indent="0" algn="l" rtl="0">
              <a:spcBef>
                <a:spcPts val="0"/>
              </a:spcBef>
              <a:spcAft>
                <a:spcPts val="0"/>
              </a:spcAft>
              <a:buNone/>
            </a:pP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The dataset I used for Data Understanding is the Death Cause Reason by Country Dataset.</a:t>
            </a:r>
            <a:endParaRPr sz="1600" b="1">
              <a:solidFill>
                <a:schemeClr val="dk2"/>
              </a:solidFill>
              <a:latin typeface="Lato"/>
              <a:ea typeface="Lato"/>
              <a:cs typeface="Lato"/>
              <a:sym typeface="Lato"/>
            </a:endParaRPr>
          </a:p>
          <a:p>
            <a:pPr marL="457200" lvl="0" indent="0" algn="l" rtl="0">
              <a:spcBef>
                <a:spcPts val="0"/>
              </a:spcBef>
              <a:spcAft>
                <a:spcPts val="0"/>
              </a:spcAft>
              <a:buNone/>
            </a:pP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The dataset I used for Data Modeling is the Cardiovascular Diseases Dataset.</a:t>
            </a:r>
            <a:endParaRPr sz="1600" b="1">
              <a:solidFill>
                <a:schemeClr val="dk2"/>
              </a:solidFill>
              <a:latin typeface="Lato"/>
              <a:ea typeface="Lato"/>
              <a:cs typeface="Lato"/>
              <a:sym typeface="Lato"/>
            </a:endParaRPr>
          </a:p>
          <a:p>
            <a:pPr marL="0" lvl="0" indent="0" algn="l" rtl="0">
              <a:spcBef>
                <a:spcPts val="0"/>
              </a:spcBef>
              <a:spcAft>
                <a:spcPts val="0"/>
              </a:spcAft>
              <a:buNone/>
            </a:pPr>
            <a:r>
              <a:rPr lang="en" sz="1600" b="1">
                <a:solidFill>
                  <a:schemeClr val="dk2"/>
                </a:solidFill>
                <a:latin typeface="Lato"/>
                <a:ea typeface="Lato"/>
                <a:cs typeface="Lato"/>
                <a:sym typeface="Lato"/>
              </a:rPr>
              <a:t> </a:t>
            </a: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All datasets are found from kaggle.com</a:t>
            </a:r>
            <a:endParaRPr sz="1600" b="1">
              <a:solidFill>
                <a:schemeClr val="dk2"/>
              </a:solidFill>
              <a:latin typeface="Lato"/>
              <a:ea typeface="Lato"/>
              <a:cs typeface="Lato"/>
              <a:sym typeface="Lato"/>
            </a:endParaRPr>
          </a:p>
          <a:p>
            <a:pPr marL="914400" lvl="1" indent="-330200" algn="l" rtl="0">
              <a:spcBef>
                <a:spcPts val="0"/>
              </a:spcBef>
              <a:spcAft>
                <a:spcPts val="0"/>
              </a:spcAft>
              <a:buClr>
                <a:schemeClr val="dk2"/>
              </a:buClr>
              <a:buSzPts val="1600"/>
              <a:buFont typeface="Lato"/>
              <a:buChar char="-"/>
            </a:pPr>
            <a:r>
              <a:rPr lang="en" sz="1600" b="1" u="sng">
                <a:solidFill>
                  <a:schemeClr val="hlink"/>
                </a:solidFill>
                <a:latin typeface="Lato"/>
                <a:ea typeface="Lato"/>
                <a:cs typeface="Lato"/>
                <a:sym typeface="Lato"/>
                <a:hlinkClick r:id="rId3"/>
              </a:rPr>
              <a:t>https://www.kaggle.com/datasets/majyhain/death-cause-by-country</a:t>
            </a:r>
            <a:endParaRPr sz="1600" b="1">
              <a:solidFill>
                <a:schemeClr val="dk2"/>
              </a:solidFill>
              <a:latin typeface="Lato"/>
              <a:ea typeface="Lato"/>
              <a:cs typeface="Lato"/>
              <a:sym typeface="Lato"/>
            </a:endParaRPr>
          </a:p>
          <a:p>
            <a:pPr marL="914400" lvl="1" indent="-330200" algn="l" rtl="0">
              <a:spcBef>
                <a:spcPts val="0"/>
              </a:spcBef>
              <a:spcAft>
                <a:spcPts val="0"/>
              </a:spcAft>
              <a:buClr>
                <a:schemeClr val="dk2"/>
              </a:buClr>
              <a:buSzPts val="1600"/>
              <a:buFont typeface="Lato"/>
              <a:buChar char="-"/>
            </a:pPr>
            <a:r>
              <a:rPr lang="en" sz="1600" b="1" u="sng">
                <a:solidFill>
                  <a:schemeClr val="hlink"/>
                </a:solidFill>
                <a:latin typeface="Lato"/>
                <a:ea typeface="Lato"/>
                <a:cs typeface="Lato"/>
                <a:sym typeface="Lato"/>
                <a:hlinkClick r:id="rId4"/>
              </a:rPr>
              <a:t>https://www.kaggle.com/datasets/sulianova/cardiovascular-disease-dataset</a:t>
            </a:r>
            <a:endParaRPr sz="1600" b="1">
              <a:solidFill>
                <a:schemeClr val="dk2"/>
              </a:solidFill>
              <a:latin typeface="Lato"/>
              <a:ea typeface="Lato"/>
              <a:cs typeface="Lato"/>
              <a:sym typeface="Lato"/>
            </a:endParaRPr>
          </a:p>
        </p:txBody>
      </p:sp>
      <p:sp>
        <p:nvSpPr>
          <p:cNvPr id="593" name="Google Shape;593;p70"/>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Prevention</a:t>
            </a:r>
            <a:endParaRPr>
              <a:latin typeface="Playfair Display SemiBold"/>
              <a:ea typeface="Playfair Display SemiBold"/>
              <a:cs typeface="Playfair Display SemiBold"/>
              <a:sym typeface="Playfair Display SemiBo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71"/>
          <p:cNvSpPr txBox="1">
            <a:spLocks noGrp="1"/>
          </p:cNvSpPr>
          <p:nvPr>
            <p:ph type="title"/>
          </p:nvPr>
        </p:nvSpPr>
        <p:spPr>
          <a:xfrm>
            <a:off x="-119875" y="151625"/>
            <a:ext cx="9502500" cy="1199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900"/>
              <a:t>Prevention Datasets - </a:t>
            </a:r>
            <a:endParaRPr sz="2900"/>
          </a:p>
          <a:p>
            <a:pPr marL="0" lvl="0" indent="0" algn="ctr" rtl="0">
              <a:spcBef>
                <a:spcPts val="0"/>
              </a:spcBef>
              <a:spcAft>
                <a:spcPts val="0"/>
              </a:spcAft>
              <a:buNone/>
            </a:pPr>
            <a:r>
              <a:rPr lang="en" sz="2900"/>
              <a:t>Death Cause Reason by Country</a:t>
            </a:r>
            <a:endParaRPr sz="2900"/>
          </a:p>
        </p:txBody>
      </p:sp>
      <p:sp>
        <p:nvSpPr>
          <p:cNvPr id="599" name="Google Shape;599;p71"/>
          <p:cNvSpPr txBox="1"/>
          <p:nvPr/>
        </p:nvSpPr>
        <p:spPr>
          <a:xfrm>
            <a:off x="1163200" y="1155775"/>
            <a:ext cx="71916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Shows number of deaths by country due to diseases </a:t>
            </a: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Dataset was not usable for tableau as columns were the diseases. </a:t>
            </a: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Dataset contained 32 columns </a:t>
            </a:r>
            <a:r>
              <a:rPr lang="en" sz="1600" b="1">
                <a:solidFill>
                  <a:schemeClr val="dk2"/>
                </a:solidFill>
                <a:highlight>
                  <a:srgbClr val="FFFFFF"/>
                </a:highlight>
                <a:latin typeface="Lato"/>
                <a:ea typeface="Lato"/>
                <a:cs typeface="Lato"/>
                <a:sym typeface="Lato"/>
              </a:rPr>
              <a:t>and contains the death causes by All Genders (Male, Female) and by all age group.</a:t>
            </a:r>
            <a:endParaRPr sz="1600" b="1">
              <a:solidFill>
                <a:schemeClr val="dk2"/>
              </a:solidFill>
              <a:latin typeface="Lato"/>
              <a:ea typeface="Lato"/>
              <a:cs typeface="Lato"/>
              <a:sym typeface="Lato"/>
            </a:endParaRPr>
          </a:p>
        </p:txBody>
      </p:sp>
      <p:pic>
        <p:nvPicPr>
          <p:cNvPr id="600" name="Google Shape;600;p71"/>
          <p:cNvPicPr preferRelativeResize="0"/>
          <p:nvPr/>
        </p:nvPicPr>
        <p:blipFill>
          <a:blip r:embed="rId3">
            <a:alphaModFix/>
          </a:blip>
          <a:stretch>
            <a:fillRect/>
          </a:stretch>
        </p:blipFill>
        <p:spPr>
          <a:xfrm>
            <a:off x="1143925" y="2325482"/>
            <a:ext cx="6974901" cy="2580568"/>
          </a:xfrm>
          <a:prstGeom prst="rect">
            <a:avLst/>
          </a:prstGeom>
          <a:noFill/>
          <a:ln w="9525" cap="flat" cmpd="sng">
            <a:solidFill>
              <a:schemeClr val="dk2"/>
            </a:solidFill>
            <a:prstDash val="solid"/>
            <a:round/>
            <a:headEnd type="none" w="sm" len="sm"/>
            <a:tailEnd type="none" w="sm" len="sm"/>
          </a:ln>
        </p:spPr>
      </p:pic>
      <p:sp>
        <p:nvSpPr>
          <p:cNvPr id="601" name="Google Shape;601;p71"/>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Prevention</a:t>
            </a:r>
            <a:endParaRPr>
              <a:latin typeface="Playfair Display SemiBold"/>
              <a:ea typeface="Playfair Display SemiBold"/>
              <a:cs typeface="Playfair Display SemiBold"/>
              <a:sym typeface="Playfair Display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Business Objectives - Finance</a:t>
            </a:r>
            <a:endParaRPr/>
          </a:p>
          <a:p>
            <a:pPr marL="0" lvl="0" indent="0" algn="ctr" rtl="0">
              <a:spcBef>
                <a:spcPts val="0"/>
              </a:spcBef>
              <a:spcAft>
                <a:spcPts val="0"/>
              </a:spcAft>
              <a:buNone/>
            </a:pPr>
            <a:endParaRPr/>
          </a:p>
        </p:txBody>
      </p:sp>
      <p:sp>
        <p:nvSpPr>
          <p:cNvPr id="89" name="Google Shape;89;p18"/>
          <p:cNvSpPr txBox="1">
            <a:spLocks noGrp="1"/>
          </p:cNvSpPr>
          <p:nvPr>
            <p:ph type="body" idx="1"/>
          </p:nvPr>
        </p:nvSpPr>
        <p:spPr>
          <a:xfrm>
            <a:off x="270875" y="1245050"/>
            <a:ext cx="8520600" cy="2856000"/>
          </a:xfrm>
          <a:prstGeom prst="rect">
            <a:avLst/>
          </a:prstGeom>
        </p:spPr>
        <p:txBody>
          <a:bodyPr spcFirstLastPara="1" wrap="square" lIns="91425" tIns="91425" rIns="91425" bIns="91425" anchor="t" anchorCtr="0">
            <a:normAutofit/>
          </a:bodyPr>
          <a:lstStyle/>
          <a:p>
            <a:pPr marL="457200" lvl="0" indent="-342900" algn="l" rtl="0">
              <a:lnSpc>
                <a:spcPct val="90000"/>
              </a:lnSpc>
              <a:spcBef>
                <a:spcPts val="1000"/>
              </a:spcBef>
              <a:spcAft>
                <a:spcPts val="0"/>
              </a:spcAft>
              <a:buClr>
                <a:srgbClr val="000000"/>
              </a:buClr>
              <a:buSzPts val="1800"/>
              <a:buChar char="●"/>
            </a:pPr>
            <a:r>
              <a:rPr lang="en">
                <a:solidFill>
                  <a:srgbClr val="000000"/>
                </a:solidFill>
              </a:rPr>
              <a:t>Profile the </a:t>
            </a:r>
            <a:r>
              <a:rPr lang="en" b="1">
                <a:solidFill>
                  <a:srgbClr val="000000"/>
                </a:solidFill>
              </a:rPr>
              <a:t>segment </a:t>
            </a:r>
            <a:r>
              <a:rPr lang="en">
                <a:solidFill>
                  <a:srgbClr val="000000"/>
                </a:solidFill>
              </a:rPr>
              <a:t>of customers that gives the highest average hospital bills </a:t>
            </a:r>
            <a:endParaRPr>
              <a:solidFill>
                <a:srgbClr val="000000"/>
              </a:solidFill>
            </a:endParaRPr>
          </a:p>
          <a:p>
            <a:pPr marL="457200" lvl="0" indent="0" algn="l" rtl="0">
              <a:lnSpc>
                <a:spcPct val="90000"/>
              </a:lnSpc>
              <a:spcBef>
                <a:spcPts val="1000"/>
              </a:spcBef>
              <a:spcAft>
                <a:spcPts val="0"/>
              </a:spcAft>
              <a:buNone/>
            </a:pPr>
            <a:endParaRPr>
              <a:solidFill>
                <a:srgbClr val="000000"/>
              </a:solidFill>
            </a:endParaRPr>
          </a:p>
          <a:p>
            <a:pPr marL="457200" lvl="0" indent="-342900" algn="l" rtl="0">
              <a:lnSpc>
                <a:spcPct val="90000"/>
              </a:lnSpc>
              <a:spcBef>
                <a:spcPts val="1000"/>
              </a:spcBef>
              <a:spcAft>
                <a:spcPts val="0"/>
              </a:spcAft>
              <a:buClr>
                <a:srgbClr val="000000"/>
              </a:buClr>
              <a:buSzPts val="1800"/>
              <a:buChar char="●"/>
            </a:pPr>
            <a:r>
              <a:rPr lang="en">
                <a:solidFill>
                  <a:srgbClr val="000000"/>
                </a:solidFill>
              </a:rPr>
              <a:t>Identify</a:t>
            </a:r>
            <a:r>
              <a:rPr lang="en" b="1">
                <a:solidFill>
                  <a:srgbClr val="000000"/>
                </a:solidFill>
              </a:rPr>
              <a:t> factors</a:t>
            </a:r>
            <a:r>
              <a:rPr lang="en">
                <a:solidFill>
                  <a:srgbClr val="000000"/>
                </a:solidFill>
              </a:rPr>
              <a:t> that will </a:t>
            </a:r>
            <a:r>
              <a:rPr lang="en" b="1">
                <a:solidFill>
                  <a:srgbClr val="000000"/>
                </a:solidFill>
              </a:rPr>
              <a:t>affect </a:t>
            </a:r>
            <a:r>
              <a:rPr lang="en">
                <a:solidFill>
                  <a:srgbClr val="000000"/>
                </a:solidFill>
              </a:rPr>
              <a:t>customer cost of hospital bills </a:t>
            </a:r>
            <a:endParaRPr>
              <a:solidFill>
                <a:srgbClr val="000000"/>
              </a:solidFill>
            </a:endParaRPr>
          </a:p>
          <a:p>
            <a:pPr marL="457200" lvl="0" indent="0" algn="l" rtl="0">
              <a:lnSpc>
                <a:spcPct val="90000"/>
              </a:lnSpc>
              <a:spcBef>
                <a:spcPts val="1000"/>
              </a:spcBef>
              <a:spcAft>
                <a:spcPts val="0"/>
              </a:spcAft>
              <a:buNone/>
            </a:pPr>
            <a:endParaRPr>
              <a:solidFill>
                <a:srgbClr val="000000"/>
              </a:solidFill>
            </a:endParaRPr>
          </a:p>
          <a:p>
            <a:pPr marL="457200" lvl="0" indent="-342900" algn="l" rtl="0">
              <a:lnSpc>
                <a:spcPct val="90000"/>
              </a:lnSpc>
              <a:spcBef>
                <a:spcPts val="1000"/>
              </a:spcBef>
              <a:spcAft>
                <a:spcPts val="0"/>
              </a:spcAft>
              <a:buClr>
                <a:srgbClr val="000000"/>
              </a:buClr>
              <a:buSzPts val="1800"/>
              <a:buChar char="●"/>
            </a:pPr>
            <a:r>
              <a:rPr lang="en" b="1">
                <a:solidFill>
                  <a:srgbClr val="000000"/>
                </a:solidFill>
              </a:rPr>
              <a:t>Success Criteria:</a:t>
            </a:r>
            <a:r>
              <a:rPr lang="en">
                <a:solidFill>
                  <a:srgbClr val="000000"/>
                </a:solidFill>
              </a:rPr>
              <a:t> To successfully help patients to reduce on their hospital bills based on the findings</a:t>
            </a:r>
            <a:endParaRPr>
              <a:solidFill>
                <a:srgbClr val="000000"/>
              </a:solidFill>
            </a:endParaRPr>
          </a:p>
          <a:p>
            <a:pPr marL="0" lvl="0" indent="0" algn="l" rtl="0">
              <a:lnSpc>
                <a:spcPct val="90000"/>
              </a:lnSpc>
              <a:spcBef>
                <a:spcPts val="1000"/>
              </a:spcBef>
              <a:spcAft>
                <a:spcPts val="0"/>
              </a:spcAft>
              <a:buNone/>
            </a:pPr>
            <a:r>
              <a:rPr lang="en">
                <a:solidFill>
                  <a:srgbClr val="000000"/>
                </a:solidFill>
              </a:rPr>
              <a:t>         </a:t>
            </a:r>
            <a:endParaRPr>
              <a:solidFill>
                <a:srgbClr val="000000"/>
              </a:solidFill>
            </a:endParaRPr>
          </a:p>
          <a:p>
            <a:pPr marL="0" lvl="0" indent="0" algn="l" rtl="0">
              <a:spcBef>
                <a:spcPts val="0"/>
              </a:spcBef>
              <a:spcAft>
                <a:spcPts val="120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2"/>
          <p:cNvSpPr txBox="1">
            <a:spLocks noGrp="1"/>
          </p:cNvSpPr>
          <p:nvPr>
            <p:ph type="title"/>
          </p:nvPr>
        </p:nvSpPr>
        <p:spPr>
          <a:xfrm>
            <a:off x="-119875" y="151625"/>
            <a:ext cx="9502500" cy="1199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900"/>
              <a:t>Prevention Datasets - </a:t>
            </a:r>
            <a:endParaRPr sz="2900"/>
          </a:p>
          <a:p>
            <a:pPr marL="0" lvl="0" indent="0" algn="ctr" rtl="0">
              <a:spcBef>
                <a:spcPts val="0"/>
              </a:spcBef>
              <a:spcAft>
                <a:spcPts val="0"/>
              </a:spcAft>
              <a:buNone/>
            </a:pPr>
            <a:r>
              <a:rPr lang="en" sz="2900"/>
              <a:t>Death Cause Reason by Country</a:t>
            </a:r>
            <a:endParaRPr sz="2900"/>
          </a:p>
        </p:txBody>
      </p:sp>
      <p:sp>
        <p:nvSpPr>
          <p:cNvPr id="607" name="Google Shape;607;p72"/>
          <p:cNvSpPr txBox="1"/>
          <p:nvPr/>
        </p:nvSpPr>
        <p:spPr>
          <a:xfrm>
            <a:off x="1312350" y="1210275"/>
            <a:ext cx="6828000" cy="677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Performed Data Cleaning &amp; Transformation on the dataset</a:t>
            </a: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Only selected Singapore dataset and tallied the rest as Total Cases</a:t>
            </a:r>
            <a:endParaRPr sz="1600" b="1">
              <a:solidFill>
                <a:schemeClr val="dk2"/>
              </a:solidFill>
              <a:latin typeface="Lato"/>
              <a:ea typeface="Lato"/>
              <a:cs typeface="Lato"/>
              <a:sym typeface="Lato"/>
            </a:endParaRPr>
          </a:p>
        </p:txBody>
      </p:sp>
      <p:pic>
        <p:nvPicPr>
          <p:cNvPr id="608" name="Google Shape;608;p72"/>
          <p:cNvPicPr preferRelativeResize="0"/>
          <p:nvPr/>
        </p:nvPicPr>
        <p:blipFill rotWithShape="1">
          <a:blip r:embed="rId3">
            <a:alphaModFix/>
          </a:blip>
          <a:srcRect b="54022"/>
          <a:stretch/>
        </p:blipFill>
        <p:spPr>
          <a:xfrm>
            <a:off x="2201250" y="1952725"/>
            <a:ext cx="4783875" cy="2722200"/>
          </a:xfrm>
          <a:prstGeom prst="rect">
            <a:avLst/>
          </a:prstGeom>
          <a:noFill/>
          <a:ln w="9525" cap="flat" cmpd="sng">
            <a:solidFill>
              <a:schemeClr val="dk2"/>
            </a:solidFill>
            <a:prstDash val="solid"/>
            <a:round/>
            <a:headEnd type="none" w="sm" len="sm"/>
            <a:tailEnd type="none" w="sm" len="sm"/>
          </a:ln>
        </p:spPr>
      </p:pic>
      <p:sp>
        <p:nvSpPr>
          <p:cNvPr id="609" name="Google Shape;609;p72"/>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Prevention</a:t>
            </a:r>
            <a:endParaRPr>
              <a:latin typeface="Playfair Display SemiBold"/>
              <a:ea typeface="Playfair Display SemiBold"/>
              <a:cs typeface="Playfair Display SemiBold"/>
              <a:sym typeface="Playfair Display SemiBo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7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Understanding</a:t>
            </a:r>
            <a:endParaRPr/>
          </a:p>
        </p:txBody>
      </p:sp>
      <p:sp>
        <p:nvSpPr>
          <p:cNvPr id="615" name="Google Shape;615;p73"/>
          <p:cNvSpPr txBox="1"/>
          <p:nvPr/>
        </p:nvSpPr>
        <p:spPr>
          <a:xfrm>
            <a:off x="589050" y="927150"/>
            <a:ext cx="82434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From the Death Cause Reason by Country dataset, I made some visualisations to rank the prevailing diseases that has caused the most death in Singapore. </a:t>
            </a: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Neoplasms are unpredictable in nature as they are forms of cancer. </a:t>
            </a: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Cardiovascular Diseases can be predicted. Second most deaths caused in Singapore</a:t>
            </a:r>
            <a:endParaRPr sz="1600" b="1">
              <a:solidFill>
                <a:schemeClr val="dk2"/>
              </a:solidFill>
              <a:latin typeface="Lato"/>
              <a:ea typeface="Lato"/>
              <a:cs typeface="Lato"/>
              <a:sym typeface="Lato"/>
            </a:endParaRPr>
          </a:p>
        </p:txBody>
      </p:sp>
      <p:pic>
        <p:nvPicPr>
          <p:cNvPr id="616" name="Google Shape;616;p73"/>
          <p:cNvPicPr preferRelativeResize="0"/>
          <p:nvPr/>
        </p:nvPicPr>
        <p:blipFill>
          <a:blip r:embed="rId3">
            <a:alphaModFix/>
          </a:blip>
          <a:stretch>
            <a:fillRect/>
          </a:stretch>
        </p:blipFill>
        <p:spPr>
          <a:xfrm>
            <a:off x="152400" y="2155350"/>
            <a:ext cx="8839202" cy="2649624"/>
          </a:xfrm>
          <a:prstGeom prst="rect">
            <a:avLst/>
          </a:prstGeom>
          <a:noFill/>
          <a:ln w="9525" cap="flat" cmpd="sng">
            <a:solidFill>
              <a:schemeClr val="dk2"/>
            </a:solidFill>
            <a:prstDash val="solid"/>
            <a:round/>
            <a:headEnd type="none" w="sm" len="sm"/>
            <a:tailEnd type="none" w="sm" len="sm"/>
          </a:ln>
        </p:spPr>
      </p:pic>
      <p:sp>
        <p:nvSpPr>
          <p:cNvPr id="617" name="Google Shape;617;p73"/>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Prevention</a:t>
            </a:r>
            <a:endParaRPr>
              <a:latin typeface="Playfair Display SemiBold"/>
              <a:ea typeface="Playfair Display SemiBold"/>
              <a:cs typeface="Playfair Display SemiBold"/>
              <a:sym typeface="Playfair Display SemiBo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74"/>
          <p:cNvSpPr txBox="1">
            <a:spLocks noGrp="1"/>
          </p:cNvSpPr>
          <p:nvPr>
            <p:ph type="title"/>
          </p:nvPr>
        </p:nvSpPr>
        <p:spPr>
          <a:xfrm>
            <a:off x="-119875" y="151625"/>
            <a:ext cx="9502500" cy="1134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900"/>
              <a:t>Prevention Datasets - </a:t>
            </a:r>
            <a:endParaRPr sz="2900"/>
          </a:p>
          <a:p>
            <a:pPr marL="0" lvl="0" indent="0" algn="ctr" rtl="0">
              <a:spcBef>
                <a:spcPts val="0"/>
              </a:spcBef>
              <a:spcAft>
                <a:spcPts val="0"/>
              </a:spcAft>
              <a:buNone/>
            </a:pPr>
            <a:r>
              <a:rPr lang="en" sz="2900"/>
              <a:t>Cardiovascular Diseases</a:t>
            </a:r>
            <a:endParaRPr sz="2900"/>
          </a:p>
        </p:txBody>
      </p:sp>
      <p:sp>
        <p:nvSpPr>
          <p:cNvPr id="623" name="Google Shape;623;p74"/>
          <p:cNvSpPr txBox="1"/>
          <p:nvPr/>
        </p:nvSpPr>
        <p:spPr>
          <a:xfrm>
            <a:off x="615000" y="1144850"/>
            <a:ext cx="7914000" cy="16623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Shows 70,000 records of patients with or without Cardiovascular Diseases</a:t>
            </a: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Contains 3 types of features:</a:t>
            </a:r>
            <a:endParaRPr sz="1600" b="1">
              <a:solidFill>
                <a:schemeClr val="dk2"/>
              </a:solidFill>
              <a:latin typeface="Lato"/>
              <a:ea typeface="Lato"/>
              <a:cs typeface="Lato"/>
              <a:sym typeface="Lato"/>
            </a:endParaRPr>
          </a:p>
          <a:p>
            <a:pPr marL="914400" lvl="1"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Objective: factual information;</a:t>
            </a:r>
            <a:endParaRPr sz="1600" b="1">
              <a:solidFill>
                <a:schemeClr val="dk2"/>
              </a:solidFill>
              <a:latin typeface="Lato"/>
              <a:ea typeface="Lato"/>
              <a:cs typeface="Lato"/>
              <a:sym typeface="Lato"/>
            </a:endParaRPr>
          </a:p>
          <a:p>
            <a:pPr marL="914400" lvl="1"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Examination: results of medical examination; </a:t>
            </a:r>
            <a:endParaRPr sz="1600" b="1">
              <a:solidFill>
                <a:schemeClr val="dk2"/>
              </a:solidFill>
              <a:latin typeface="Lato"/>
              <a:ea typeface="Lato"/>
              <a:cs typeface="Lato"/>
              <a:sym typeface="Lato"/>
            </a:endParaRPr>
          </a:p>
          <a:p>
            <a:pPr marL="914400" lvl="1"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Subjective: information given by patients;</a:t>
            </a: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All dataset values were collected at the moment of medical examination</a:t>
            </a:r>
            <a:endParaRPr sz="1600" b="1">
              <a:solidFill>
                <a:schemeClr val="dk2"/>
              </a:solidFill>
              <a:latin typeface="Lato"/>
              <a:ea typeface="Lato"/>
              <a:cs typeface="Lato"/>
              <a:sym typeface="Lato"/>
            </a:endParaRPr>
          </a:p>
        </p:txBody>
      </p:sp>
      <p:pic>
        <p:nvPicPr>
          <p:cNvPr id="624" name="Google Shape;624;p74"/>
          <p:cNvPicPr preferRelativeResize="0"/>
          <p:nvPr/>
        </p:nvPicPr>
        <p:blipFill rotWithShape="1">
          <a:blip r:embed="rId3">
            <a:alphaModFix/>
          </a:blip>
          <a:srcRect b="52983"/>
          <a:stretch/>
        </p:blipFill>
        <p:spPr>
          <a:xfrm>
            <a:off x="471525" y="2798795"/>
            <a:ext cx="7307401" cy="2069775"/>
          </a:xfrm>
          <a:prstGeom prst="rect">
            <a:avLst/>
          </a:prstGeom>
          <a:noFill/>
          <a:ln w="9525" cap="flat" cmpd="sng">
            <a:solidFill>
              <a:schemeClr val="dk2"/>
            </a:solidFill>
            <a:prstDash val="solid"/>
            <a:round/>
            <a:headEnd type="none" w="sm" len="sm"/>
            <a:tailEnd type="none" w="sm" len="sm"/>
          </a:ln>
        </p:spPr>
      </p:pic>
      <p:sp>
        <p:nvSpPr>
          <p:cNvPr id="625" name="Google Shape;625;p74"/>
          <p:cNvSpPr/>
          <p:nvPr/>
        </p:nvSpPr>
        <p:spPr>
          <a:xfrm>
            <a:off x="7170375" y="2807150"/>
            <a:ext cx="663000" cy="2069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4"/>
          <p:cNvSpPr txBox="1"/>
          <p:nvPr/>
        </p:nvSpPr>
        <p:spPr>
          <a:xfrm>
            <a:off x="7909575" y="2807150"/>
            <a:ext cx="11679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Lato Light"/>
                <a:ea typeface="Lato Light"/>
                <a:cs typeface="Lato Light"/>
                <a:sym typeface="Lato Light"/>
              </a:rPr>
              <a:t>Indicates if a person has cardiovascular diseases.</a:t>
            </a:r>
            <a:endParaRPr sz="1200">
              <a:solidFill>
                <a:schemeClr val="dk2"/>
              </a:solidFill>
              <a:latin typeface="Lato Light"/>
              <a:ea typeface="Lato Light"/>
              <a:cs typeface="Lato Light"/>
              <a:sym typeface="Lato Light"/>
            </a:endParaRPr>
          </a:p>
          <a:p>
            <a:pPr marL="0" lvl="0" indent="0" algn="l" rtl="0">
              <a:spcBef>
                <a:spcPts val="0"/>
              </a:spcBef>
              <a:spcAft>
                <a:spcPts val="0"/>
              </a:spcAft>
              <a:buNone/>
            </a:pPr>
            <a:endParaRPr sz="1200">
              <a:solidFill>
                <a:schemeClr val="dk2"/>
              </a:solidFill>
              <a:latin typeface="Lato Light"/>
              <a:ea typeface="Lato Light"/>
              <a:cs typeface="Lato Light"/>
              <a:sym typeface="Lato Light"/>
            </a:endParaRPr>
          </a:p>
          <a:p>
            <a:pPr marL="0" lvl="0" indent="0" algn="l" rtl="0">
              <a:spcBef>
                <a:spcPts val="0"/>
              </a:spcBef>
              <a:spcAft>
                <a:spcPts val="0"/>
              </a:spcAft>
              <a:buNone/>
            </a:pPr>
            <a:r>
              <a:rPr lang="en" sz="1200">
                <a:solidFill>
                  <a:schemeClr val="dk2"/>
                </a:solidFill>
                <a:latin typeface="Lato Light"/>
                <a:ea typeface="Lato Light"/>
                <a:cs typeface="Lato Light"/>
                <a:sym typeface="Lato Light"/>
              </a:rPr>
              <a:t>1 = True</a:t>
            </a:r>
            <a:endParaRPr sz="1200">
              <a:solidFill>
                <a:schemeClr val="dk2"/>
              </a:solidFill>
              <a:latin typeface="Lato Light"/>
              <a:ea typeface="Lato Light"/>
              <a:cs typeface="Lato Light"/>
              <a:sym typeface="Lato Light"/>
            </a:endParaRPr>
          </a:p>
          <a:p>
            <a:pPr marL="0" lvl="0" indent="0" algn="l" rtl="0">
              <a:spcBef>
                <a:spcPts val="0"/>
              </a:spcBef>
              <a:spcAft>
                <a:spcPts val="0"/>
              </a:spcAft>
              <a:buNone/>
            </a:pPr>
            <a:r>
              <a:rPr lang="en" sz="1200">
                <a:solidFill>
                  <a:schemeClr val="dk2"/>
                </a:solidFill>
                <a:latin typeface="Lato Light"/>
                <a:ea typeface="Lato Light"/>
                <a:cs typeface="Lato Light"/>
                <a:sym typeface="Lato Light"/>
              </a:rPr>
              <a:t>0 = False</a:t>
            </a:r>
            <a:endParaRPr sz="1200">
              <a:solidFill>
                <a:schemeClr val="dk2"/>
              </a:solidFill>
              <a:latin typeface="Lato Light"/>
              <a:ea typeface="Lato Light"/>
              <a:cs typeface="Lato Light"/>
              <a:sym typeface="Lato Light"/>
            </a:endParaRPr>
          </a:p>
        </p:txBody>
      </p:sp>
      <p:sp>
        <p:nvSpPr>
          <p:cNvPr id="627" name="Google Shape;627;p74"/>
          <p:cNvSpPr/>
          <p:nvPr/>
        </p:nvSpPr>
        <p:spPr>
          <a:xfrm>
            <a:off x="1667100" y="2807150"/>
            <a:ext cx="663000" cy="2069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4"/>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Prevention</a:t>
            </a:r>
            <a:endParaRPr>
              <a:latin typeface="Playfair Display SemiBold"/>
              <a:ea typeface="Playfair Display SemiBold"/>
              <a:cs typeface="Playfair Display SemiBold"/>
              <a:sym typeface="Playfair Display SemiBo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7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 Preparation</a:t>
            </a:r>
            <a:endParaRPr/>
          </a:p>
        </p:txBody>
      </p:sp>
      <p:sp>
        <p:nvSpPr>
          <p:cNvPr id="634" name="Google Shape;634;p75"/>
          <p:cNvSpPr txBox="1"/>
          <p:nvPr/>
        </p:nvSpPr>
        <p:spPr>
          <a:xfrm>
            <a:off x="589050" y="927150"/>
            <a:ext cx="82434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The dataset for Cardiovascular Diseases have quite a balanced dataset. </a:t>
            </a: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The column ‘cardio’ have around 35000 records for patients with and without Cardiovascular Diseases.</a:t>
            </a: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All observations are valid for modeling. </a:t>
            </a:r>
            <a:endParaRPr sz="1600" b="1">
              <a:solidFill>
                <a:schemeClr val="dk2"/>
              </a:solidFill>
              <a:latin typeface="Lato"/>
              <a:ea typeface="Lato"/>
              <a:cs typeface="Lato"/>
              <a:sym typeface="Lato"/>
            </a:endParaRPr>
          </a:p>
        </p:txBody>
      </p:sp>
      <p:pic>
        <p:nvPicPr>
          <p:cNvPr id="635" name="Google Shape;635;p75"/>
          <p:cNvPicPr preferRelativeResize="0"/>
          <p:nvPr/>
        </p:nvPicPr>
        <p:blipFill rotWithShape="1">
          <a:blip r:embed="rId3">
            <a:alphaModFix/>
          </a:blip>
          <a:srcRect b="52899"/>
          <a:stretch/>
        </p:blipFill>
        <p:spPr>
          <a:xfrm>
            <a:off x="378626" y="2277450"/>
            <a:ext cx="8386724" cy="1896100"/>
          </a:xfrm>
          <a:prstGeom prst="rect">
            <a:avLst/>
          </a:prstGeom>
          <a:noFill/>
          <a:ln w="9525" cap="flat" cmpd="sng">
            <a:solidFill>
              <a:schemeClr val="dk2"/>
            </a:solidFill>
            <a:prstDash val="solid"/>
            <a:round/>
            <a:headEnd type="none" w="sm" len="sm"/>
            <a:tailEnd type="none" w="sm" len="sm"/>
          </a:ln>
        </p:spPr>
      </p:pic>
      <p:sp>
        <p:nvSpPr>
          <p:cNvPr id="636" name="Google Shape;636;p75"/>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Prevention</a:t>
            </a:r>
            <a:endParaRPr>
              <a:latin typeface="Playfair Display SemiBold"/>
              <a:ea typeface="Playfair Display SemiBold"/>
              <a:cs typeface="Playfair Display SemiBold"/>
              <a:sym typeface="Playfair Display SemiBo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7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 Feature Selection</a:t>
            </a:r>
            <a:endParaRPr/>
          </a:p>
        </p:txBody>
      </p:sp>
      <p:pic>
        <p:nvPicPr>
          <p:cNvPr id="642" name="Google Shape;642;p76"/>
          <p:cNvPicPr preferRelativeResize="0"/>
          <p:nvPr/>
        </p:nvPicPr>
        <p:blipFill>
          <a:blip r:embed="rId3">
            <a:alphaModFix/>
          </a:blip>
          <a:stretch>
            <a:fillRect/>
          </a:stretch>
        </p:blipFill>
        <p:spPr>
          <a:xfrm>
            <a:off x="1054450" y="1017450"/>
            <a:ext cx="7035099" cy="3821250"/>
          </a:xfrm>
          <a:prstGeom prst="rect">
            <a:avLst/>
          </a:prstGeom>
          <a:noFill/>
          <a:ln w="9525" cap="flat" cmpd="sng">
            <a:solidFill>
              <a:schemeClr val="dk2"/>
            </a:solidFill>
            <a:prstDash val="solid"/>
            <a:round/>
            <a:headEnd type="none" w="sm" len="sm"/>
            <a:tailEnd type="none" w="sm" len="sm"/>
          </a:ln>
        </p:spPr>
      </p:pic>
      <p:sp>
        <p:nvSpPr>
          <p:cNvPr id="643" name="Google Shape;643;p76"/>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Prevention</a:t>
            </a:r>
            <a:endParaRPr>
              <a:latin typeface="Playfair Display SemiBold"/>
              <a:ea typeface="Playfair Display SemiBold"/>
              <a:cs typeface="Playfair Display SemiBold"/>
              <a:sym typeface="Playfair Display SemiBold"/>
            </a:endParaRPr>
          </a:p>
        </p:txBody>
      </p:sp>
      <p:sp>
        <p:nvSpPr>
          <p:cNvPr id="644" name="Google Shape;644;p76"/>
          <p:cNvSpPr/>
          <p:nvPr/>
        </p:nvSpPr>
        <p:spPr>
          <a:xfrm>
            <a:off x="1262175" y="2886125"/>
            <a:ext cx="6428400" cy="503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4"/>
                                        </p:tgtEl>
                                        <p:attrNameLst>
                                          <p:attrName>style.visibility</p:attrName>
                                        </p:attrNameLst>
                                      </p:cBhvr>
                                      <p:to>
                                        <p:strVal val="visible"/>
                                      </p:to>
                                    </p:set>
                                    <p:animEffect transition="in" filter="fade">
                                      <p:cBhvr>
                                        <p:cTn id="7" dur="1000"/>
                                        <p:tgtEl>
                                          <p:spTgt spid="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77"/>
          <p:cNvSpPr txBox="1">
            <a:spLocks noGrp="1"/>
          </p:cNvSpPr>
          <p:nvPr>
            <p:ph type="title"/>
          </p:nvPr>
        </p:nvSpPr>
        <p:spPr>
          <a:xfrm>
            <a:off x="311700" y="5437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 Model Overview </a:t>
            </a:r>
            <a:endParaRPr/>
          </a:p>
        </p:txBody>
      </p:sp>
      <p:sp>
        <p:nvSpPr>
          <p:cNvPr id="650" name="Google Shape;650;p77"/>
          <p:cNvSpPr txBox="1"/>
          <p:nvPr/>
        </p:nvSpPr>
        <p:spPr>
          <a:xfrm>
            <a:off x="523650" y="1334450"/>
            <a:ext cx="8243400" cy="19086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I have made three different models: Logistic Regression, SVM, and Decision Tree</a:t>
            </a: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The Model Comparison done by SAS Viya tells me that the Decision Tree Model is the better model amongst the three.</a:t>
            </a: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However, upon inspecting the Model Comparison algorithm, it seems to me that both Logistic Regression and Decision Tree Models are equally effective models as they are relatively close in terms of their validation (KS) Youden.</a:t>
            </a: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Since SVM is not a good model as compared to the rest, I will omit the model.</a:t>
            </a:r>
            <a:endParaRPr sz="1600" b="1">
              <a:solidFill>
                <a:schemeClr val="dk2"/>
              </a:solidFill>
              <a:latin typeface="Lato"/>
              <a:ea typeface="Lato"/>
              <a:cs typeface="Lato"/>
              <a:sym typeface="Lato"/>
            </a:endParaRPr>
          </a:p>
        </p:txBody>
      </p:sp>
      <p:sp>
        <p:nvSpPr>
          <p:cNvPr id="651" name="Google Shape;651;p77"/>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Prevention</a:t>
            </a:r>
            <a:endParaRPr>
              <a:latin typeface="Playfair Display SemiBold"/>
              <a:ea typeface="Playfair Display SemiBold"/>
              <a:cs typeface="Playfair Display SemiBold"/>
              <a:sym typeface="Playfair Display SemiBo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7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 Models Overview </a:t>
            </a:r>
            <a:endParaRPr/>
          </a:p>
        </p:txBody>
      </p:sp>
      <p:sp>
        <p:nvSpPr>
          <p:cNvPr id="657" name="Google Shape;657;p78"/>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Prevention</a:t>
            </a:r>
            <a:endParaRPr>
              <a:latin typeface="Playfair Display SemiBold"/>
              <a:ea typeface="Playfair Display SemiBold"/>
              <a:cs typeface="Playfair Display SemiBold"/>
              <a:sym typeface="Playfair Display SemiBold"/>
            </a:endParaRPr>
          </a:p>
        </p:txBody>
      </p:sp>
      <p:pic>
        <p:nvPicPr>
          <p:cNvPr id="1026" name="Picture 2">
            <a:extLst>
              <a:ext uri="{FF2B5EF4-FFF2-40B4-BE49-F238E27FC236}">
                <a16:creationId xmlns:a16="http://schemas.microsoft.com/office/drawing/2014/main" id="{BE900325-1128-5375-E04F-22D7B664E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397" y="1017450"/>
            <a:ext cx="7023205" cy="383106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2A19338-A288-9EF0-5E24-C33483AF1933}"/>
              </a:ext>
            </a:extLst>
          </p:cNvPr>
          <p:cNvPicPr>
            <a:picLocks noChangeAspect="1"/>
          </p:cNvPicPr>
          <p:nvPr/>
        </p:nvPicPr>
        <p:blipFill>
          <a:blip r:embed="rId4"/>
          <a:stretch>
            <a:fillRect/>
          </a:stretch>
        </p:blipFill>
        <p:spPr>
          <a:xfrm>
            <a:off x="1684435" y="2668858"/>
            <a:ext cx="1619193" cy="476013"/>
          </a:xfrm>
          <a:prstGeom prst="rect">
            <a:avLst/>
          </a:prstGeom>
        </p:spPr>
      </p:pic>
      <p:pic>
        <p:nvPicPr>
          <p:cNvPr id="5" name="Picture 4">
            <a:extLst>
              <a:ext uri="{FF2B5EF4-FFF2-40B4-BE49-F238E27FC236}">
                <a16:creationId xmlns:a16="http://schemas.microsoft.com/office/drawing/2014/main" id="{DBDD9A8A-93BB-A9C8-FFDD-9372A97557ED}"/>
              </a:ext>
            </a:extLst>
          </p:cNvPr>
          <p:cNvPicPr>
            <a:picLocks noChangeAspect="1"/>
          </p:cNvPicPr>
          <p:nvPr/>
        </p:nvPicPr>
        <p:blipFill>
          <a:blip r:embed="rId5"/>
          <a:stretch>
            <a:fillRect/>
          </a:stretch>
        </p:blipFill>
        <p:spPr>
          <a:xfrm>
            <a:off x="3832903" y="2906751"/>
            <a:ext cx="1619194" cy="435429"/>
          </a:xfrm>
          <a:prstGeom prst="rect">
            <a:avLst/>
          </a:prstGeom>
        </p:spPr>
      </p:pic>
      <p:pic>
        <p:nvPicPr>
          <p:cNvPr id="7" name="Picture 6">
            <a:extLst>
              <a:ext uri="{FF2B5EF4-FFF2-40B4-BE49-F238E27FC236}">
                <a16:creationId xmlns:a16="http://schemas.microsoft.com/office/drawing/2014/main" id="{1C1B9BFB-9BD2-7CB7-0692-F54F6FC1768D}"/>
              </a:ext>
            </a:extLst>
          </p:cNvPr>
          <p:cNvPicPr>
            <a:picLocks noChangeAspect="1"/>
          </p:cNvPicPr>
          <p:nvPr/>
        </p:nvPicPr>
        <p:blipFill>
          <a:blip r:embed="rId6"/>
          <a:stretch>
            <a:fillRect/>
          </a:stretch>
        </p:blipFill>
        <p:spPr>
          <a:xfrm>
            <a:off x="5981372" y="2737601"/>
            <a:ext cx="1614366" cy="427333"/>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8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 Decision Tree (Tuning)</a:t>
            </a:r>
            <a:endParaRPr/>
          </a:p>
        </p:txBody>
      </p:sp>
      <p:sp>
        <p:nvSpPr>
          <p:cNvPr id="675" name="Google Shape;675;p80"/>
          <p:cNvSpPr txBox="1"/>
          <p:nvPr/>
        </p:nvSpPr>
        <p:spPr>
          <a:xfrm>
            <a:off x="4162500" y="1017450"/>
            <a:ext cx="4669800" cy="24012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Generally remained at default.</a:t>
            </a:r>
            <a:endParaRPr sz="1600" b="1">
              <a:solidFill>
                <a:schemeClr val="dk2"/>
              </a:solidFill>
              <a:latin typeface="Lato"/>
              <a:ea typeface="Lato"/>
              <a:cs typeface="Lato"/>
              <a:sym typeface="Lato"/>
            </a:endParaRPr>
          </a:p>
          <a:p>
            <a:pPr marL="457200" lvl="0" indent="0" algn="l" rtl="0">
              <a:spcBef>
                <a:spcPts val="0"/>
              </a:spcBef>
              <a:spcAft>
                <a:spcPts val="0"/>
              </a:spcAft>
              <a:buNone/>
            </a:pP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Changed Maximum Branches to 3 and Maximum Levels to 8.</a:t>
            </a:r>
            <a:endParaRPr sz="1600" b="1">
              <a:solidFill>
                <a:schemeClr val="dk2"/>
              </a:solidFill>
              <a:latin typeface="Lato"/>
              <a:ea typeface="Lato"/>
              <a:cs typeface="Lato"/>
              <a:sym typeface="Lato"/>
            </a:endParaRPr>
          </a:p>
          <a:p>
            <a:pPr marL="457200" lvl="0" indent="0" algn="l" rtl="0">
              <a:spcBef>
                <a:spcPts val="0"/>
              </a:spcBef>
              <a:spcAft>
                <a:spcPts val="0"/>
              </a:spcAft>
              <a:buNone/>
            </a:pP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Improved the Validation KS(Youden) of the model by  0.002.</a:t>
            </a:r>
            <a:endParaRPr sz="1600" b="1">
              <a:solidFill>
                <a:schemeClr val="dk2"/>
              </a:solidFill>
              <a:latin typeface="Lato"/>
              <a:ea typeface="Lato"/>
              <a:cs typeface="Lato"/>
              <a:sym typeface="Lato"/>
            </a:endParaRPr>
          </a:p>
          <a:p>
            <a:pPr marL="457200" lvl="0" indent="0" algn="l" rtl="0">
              <a:spcBef>
                <a:spcPts val="0"/>
              </a:spcBef>
              <a:spcAft>
                <a:spcPts val="0"/>
              </a:spcAft>
              <a:buNone/>
            </a:pP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Some features with 3 categorical inputs.</a:t>
            </a:r>
            <a:endParaRPr sz="1600" b="1">
              <a:solidFill>
                <a:schemeClr val="dk2"/>
              </a:solidFill>
              <a:latin typeface="Lato"/>
              <a:ea typeface="Lato"/>
              <a:cs typeface="Lato"/>
              <a:sym typeface="Lato"/>
            </a:endParaRPr>
          </a:p>
        </p:txBody>
      </p:sp>
      <p:sp>
        <p:nvSpPr>
          <p:cNvPr id="676" name="Google Shape;676;p80"/>
          <p:cNvSpPr txBox="1"/>
          <p:nvPr/>
        </p:nvSpPr>
        <p:spPr>
          <a:xfrm>
            <a:off x="7941150" y="12195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Prevention</a:t>
            </a:r>
            <a:endParaRPr>
              <a:latin typeface="Playfair Display SemiBold"/>
              <a:ea typeface="Playfair Display SemiBold"/>
              <a:cs typeface="Playfair Display SemiBold"/>
              <a:sym typeface="Playfair Display SemiBold"/>
            </a:endParaRPr>
          </a:p>
        </p:txBody>
      </p:sp>
      <p:pic>
        <p:nvPicPr>
          <p:cNvPr id="677" name="Google Shape;677;p80"/>
          <p:cNvPicPr preferRelativeResize="0"/>
          <p:nvPr/>
        </p:nvPicPr>
        <p:blipFill>
          <a:blip r:embed="rId3">
            <a:alphaModFix/>
          </a:blip>
          <a:stretch>
            <a:fillRect/>
          </a:stretch>
        </p:blipFill>
        <p:spPr>
          <a:xfrm>
            <a:off x="1161350" y="1017438"/>
            <a:ext cx="2876550" cy="3590925"/>
          </a:xfrm>
          <a:prstGeom prst="rect">
            <a:avLst/>
          </a:prstGeom>
          <a:noFill/>
          <a:ln w="9525" cap="flat" cmpd="sng">
            <a:solidFill>
              <a:srgbClr val="292929"/>
            </a:solidFill>
            <a:prstDash val="solid"/>
            <a:round/>
            <a:headEnd type="none" w="sm" len="sm"/>
            <a:tailEnd type="none" w="sm" len="sm"/>
          </a:ln>
        </p:spPr>
      </p:pic>
      <p:pic>
        <p:nvPicPr>
          <p:cNvPr id="678" name="Google Shape;678;p80"/>
          <p:cNvPicPr preferRelativeResize="0"/>
          <p:nvPr/>
        </p:nvPicPr>
        <p:blipFill>
          <a:blip r:embed="rId4">
            <a:alphaModFix/>
          </a:blip>
          <a:stretch>
            <a:fillRect/>
          </a:stretch>
        </p:blipFill>
        <p:spPr>
          <a:xfrm>
            <a:off x="5678875" y="3571050"/>
            <a:ext cx="2190750" cy="285750"/>
          </a:xfrm>
          <a:prstGeom prst="rect">
            <a:avLst/>
          </a:prstGeom>
          <a:noFill/>
          <a:ln>
            <a:noFill/>
          </a:ln>
        </p:spPr>
      </p:pic>
      <p:pic>
        <p:nvPicPr>
          <p:cNvPr id="679" name="Google Shape;679;p80"/>
          <p:cNvPicPr preferRelativeResize="0"/>
          <p:nvPr/>
        </p:nvPicPr>
        <p:blipFill>
          <a:blip r:embed="rId5">
            <a:alphaModFix/>
          </a:blip>
          <a:stretch>
            <a:fillRect/>
          </a:stretch>
        </p:blipFill>
        <p:spPr>
          <a:xfrm>
            <a:off x="5688400" y="4009200"/>
            <a:ext cx="2171700" cy="257175"/>
          </a:xfrm>
          <a:prstGeom prst="rect">
            <a:avLst/>
          </a:prstGeom>
          <a:noFill/>
          <a:ln>
            <a:noFill/>
          </a:ln>
        </p:spPr>
      </p:pic>
      <p:sp>
        <p:nvSpPr>
          <p:cNvPr id="680" name="Google Shape;680;p80"/>
          <p:cNvSpPr txBox="1"/>
          <p:nvPr/>
        </p:nvSpPr>
        <p:spPr>
          <a:xfrm>
            <a:off x="4751200" y="3594300"/>
            <a:ext cx="1013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2"/>
                </a:solidFill>
                <a:latin typeface="Lato"/>
                <a:ea typeface="Lato"/>
                <a:cs typeface="Lato"/>
                <a:sym typeface="Lato"/>
              </a:rPr>
              <a:t>Before: </a:t>
            </a:r>
            <a:endParaRPr sz="1000">
              <a:solidFill>
                <a:schemeClr val="dk2"/>
              </a:solidFill>
              <a:latin typeface="Lato"/>
              <a:ea typeface="Lato"/>
              <a:cs typeface="Lato"/>
              <a:sym typeface="Lato"/>
            </a:endParaRPr>
          </a:p>
        </p:txBody>
      </p:sp>
      <p:sp>
        <p:nvSpPr>
          <p:cNvPr id="681" name="Google Shape;681;p80"/>
          <p:cNvSpPr txBox="1"/>
          <p:nvPr/>
        </p:nvSpPr>
        <p:spPr>
          <a:xfrm>
            <a:off x="4751200" y="3975300"/>
            <a:ext cx="1013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2"/>
                </a:solidFill>
                <a:latin typeface="Lato"/>
                <a:ea typeface="Lato"/>
                <a:cs typeface="Lato"/>
                <a:sym typeface="Lato"/>
              </a:rPr>
              <a:t>After: </a:t>
            </a:r>
            <a:endParaRPr sz="1000">
              <a:solidFill>
                <a:schemeClr val="dk2"/>
              </a:solidFill>
              <a:latin typeface="Lato"/>
              <a:ea typeface="Lato"/>
              <a:cs typeface="Lato"/>
              <a:sym typeface="Lat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8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 Decision Tree</a:t>
            </a:r>
            <a:endParaRPr/>
          </a:p>
        </p:txBody>
      </p:sp>
      <p:sp>
        <p:nvSpPr>
          <p:cNvPr id="687" name="Google Shape;687;p81"/>
          <p:cNvSpPr txBox="1"/>
          <p:nvPr/>
        </p:nvSpPr>
        <p:spPr>
          <a:xfrm>
            <a:off x="4680975" y="1602200"/>
            <a:ext cx="4036800" cy="19086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Identify leaf nodes that has about 70% of its observation = 1 and, more than 100 counts in that node. </a:t>
            </a: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Higher the percentage of observations, the more accurate in identifying the factors.</a:t>
            </a: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How to identify? Leaf Statistics.</a:t>
            </a:r>
            <a:endParaRPr sz="1600" b="1">
              <a:solidFill>
                <a:schemeClr val="dk2"/>
              </a:solidFill>
              <a:latin typeface="Lato"/>
              <a:ea typeface="Lato"/>
              <a:cs typeface="Lato"/>
              <a:sym typeface="Lato"/>
            </a:endParaRPr>
          </a:p>
        </p:txBody>
      </p:sp>
      <p:sp>
        <p:nvSpPr>
          <p:cNvPr id="688" name="Google Shape;688;p81"/>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Prevention</a:t>
            </a:r>
            <a:endParaRPr>
              <a:latin typeface="Playfair Display SemiBold"/>
              <a:ea typeface="Playfair Display SemiBold"/>
              <a:cs typeface="Playfair Display SemiBold"/>
              <a:sym typeface="Playfair Display SemiBold"/>
            </a:endParaRPr>
          </a:p>
        </p:txBody>
      </p:sp>
      <p:pic>
        <p:nvPicPr>
          <p:cNvPr id="3" name="Picture 2">
            <a:extLst>
              <a:ext uri="{FF2B5EF4-FFF2-40B4-BE49-F238E27FC236}">
                <a16:creationId xmlns:a16="http://schemas.microsoft.com/office/drawing/2014/main" id="{2466D729-B667-D440-1BE4-DE5B50ACD5BA}"/>
              </a:ext>
            </a:extLst>
          </p:cNvPr>
          <p:cNvPicPr>
            <a:picLocks noChangeAspect="1"/>
          </p:cNvPicPr>
          <p:nvPr/>
        </p:nvPicPr>
        <p:blipFill>
          <a:blip r:embed="rId3"/>
          <a:stretch>
            <a:fillRect/>
          </a:stretch>
        </p:blipFill>
        <p:spPr>
          <a:xfrm>
            <a:off x="1399521" y="1017450"/>
            <a:ext cx="3063505" cy="3787468"/>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8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 Decision Tree</a:t>
            </a:r>
            <a:endParaRPr/>
          </a:p>
        </p:txBody>
      </p:sp>
      <p:sp>
        <p:nvSpPr>
          <p:cNvPr id="695" name="Google Shape;695;p82"/>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Prevention</a:t>
            </a:r>
            <a:endParaRPr>
              <a:latin typeface="Playfair Display SemiBold"/>
              <a:ea typeface="Playfair Display SemiBold"/>
              <a:cs typeface="Playfair Display SemiBold"/>
              <a:sym typeface="Playfair Display SemiBold"/>
            </a:endParaRPr>
          </a:p>
        </p:txBody>
      </p:sp>
      <p:pic>
        <p:nvPicPr>
          <p:cNvPr id="2050" name="Picture 2">
            <a:extLst>
              <a:ext uri="{FF2B5EF4-FFF2-40B4-BE49-F238E27FC236}">
                <a16:creationId xmlns:a16="http://schemas.microsoft.com/office/drawing/2014/main" id="{7D2ADDFA-C523-9EB6-19C5-0F7FBF38C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600" y="971569"/>
            <a:ext cx="7378800" cy="3919231"/>
          </a:xfrm>
          <a:prstGeom prst="rect">
            <a:avLst/>
          </a:prstGeom>
          <a:solidFill>
            <a:schemeClr val="accent2"/>
          </a:solidFill>
          <a:ln>
            <a:solidFill>
              <a:schemeClr val="accent1"/>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Finance Dataset</a:t>
            </a:r>
            <a:endParaRPr/>
          </a:p>
        </p:txBody>
      </p:sp>
      <p:sp>
        <p:nvSpPr>
          <p:cNvPr id="95" name="Google Shape;95;p19"/>
          <p:cNvSpPr txBox="1">
            <a:spLocks noGrp="1"/>
          </p:cNvSpPr>
          <p:nvPr>
            <p:ph type="body" idx="1"/>
          </p:nvPr>
        </p:nvSpPr>
        <p:spPr>
          <a:xfrm>
            <a:off x="311700" y="1234850"/>
            <a:ext cx="8520600" cy="3775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accent1"/>
              </a:buClr>
              <a:buSzPts val="1800"/>
              <a:buChar char="●"/>
            </a:pPr>
            <a:r>
              <a:rPr lang="en">
                <a:solidFill>
                  <a:schemeClr val="accent1"/>
                </a:solidFill>
              </a:rPr>
              <a:t>Contain the risk underwriting in Health Insurance, the interplay of </a:t>
            </a:r>
            <a:r>
              <a:rPr lang="en" b="1">
                <a:solidFill>
                  <a:schemeClr val="accent1"/>
                </a:solidFill>
              </a:rPr>
              <a:t>various attributes</a:t>
            </a:r>
            <a:r>
              <a:rPr lang="en">
                <a:solidFill>
                  <a:schemeClr val="accent1"/>
                </a:solidFill>
              </a:rPr>
              <a:t> of the insured and see how they </a:t>
            </a:r>
            <a:r>
              <a:rPr lang="en" b="1">
                <a:solidFill>
                  <a:schemeClr val="accent1"/>
                </a:solidFill>
              </a:rPr>
              <a:t>affect</a:t>
            </a:r>
            <a:r>
              <a:rPr lang="en">
                <a:solidFill>
                  <a:schemeClr val="accent1"/>
                </a:solidFill>
              </a:rPr>
              <a:t> the insurance premium.</a:t>
            </a:r>
            <a:endParaRPr>
              <a:solidFill>
                <a:schemeClr val="accent1"/>
              </a:solidFill>
            </a:endParaRPr>
          </a:p>
          <a:p>
            <a:pPr marL="457200" lvl="0" indent="-342900" algn="l" rtl="0">
              <a:lnSpc>
                <a:spcPct val="150000"/>
              </a:lnSpc>
              <a:spcBef>
                <a:spcPts val="0"/>
              </a:spcBef>
              <a:spcAft>
                <a:spcPts val="0"/>
              </a:spcAft>
              <a:buClr>
                <a:schemeClr val="accent1"/>
              </a:buClr>
              <a:buSzPts val="1800"/>
              <a:buChar char="●"/>
            </a:pPr>
            <a:r>
              <a:rPr lang="en" u="sng">
                <a:solidFill>
                  <a:schemeClr val="accent1"/>
                </a:solidFill>
                <a:highlight>
                  <a:schemeClr val="lt1"/>
                </a:highlight>
                <a:hlinkClick r:id="rId3">
                  <a:extLst>
                    <a:ext uri="{A12FA001-AC4F-418D-AE19-62706E023703}">
                      <ahyp:hlinkClr xmlns:ahyp="http://schemas.microsoft.com/office/drawing/2018/hyperlinkcolor" val="tx"/>
                    </a:ext>
                  </a:extLst>
                </a:hlinkClick>
              </a:rPr>
              <a:t>Insurance(HealthCare) | Kaggle</a:t>
            </a:r>
            <a:endParaRPr>
              <a:solidFill>
                <a:schemeClr val="accent1"/>
              </a:solidFill>
              <a:highlight>
                <a:schemeClr val="lt1"/>
              </a:highlight>
            </a:endParaRPr>
          </a:p>
          <a:p>
            <a:pPr marL="457200" lvl="0" indent="-342900" algn="l" rtl="0">
              <a:lnSpc>
                <a:spcPct val="150000"/>
              </a:lnSpc>
              <a:spcBef>
                <a:spcPts val="0"/>
              </a:spcBef>
              <a:spcAft>
                <a:spcPts val="0"/>
              </a:spcAft>
              <a:buClr>
                <a:schemeClr val="accent1"/>
              </a:buClr>
              <a:buSzPts val="1800"/>
              <a:buChar char="●"/>
            </a:pPr>
            <a:r>
              <a:rPr lang="en" b="1">
                <a:solidFill>
                  <a:schemeClr val="accent1"/>
                </a:solidFill>
              </a:rPr>
              <a:t>age, sex </a:t>
            </a:r>
            <a:r>
              <a:rPr lang="en">
                <a:solidFill>
                  <a:schemeClr val="accent1"/>
                </a:solidFill>
              </a:rPr>
              <a:t>(Male or Female)</a:t>
            </a:r>
            <a:r>
              <a:rPr lang="en" b="1">
                <a:solidFill>
                  <a:schemeClr val="accent1"/>
                </a:solidFill>
              </a:rPr>
              <a:t>,  bmi </a:t>
            </a:r>
            <a:r>
              <a:rPr lang="en">
                <a:solidFill>
                  <a:schemeClr val="accent1"/>
                </a:solidFill>
              </a:rPr>
              <a:t>(Body Mass Index),</a:t>
            </a:r>
            <a:endParaRPr>
              <a:solidFill>
                <a:schemeClr val="accent1"/>
              </a:solidFill>
            </a:endParaRPr>
          </a:p>
          <a:p>
            <a:pPr marL="457200" lvl="0" indent="0" algn="l" rtl="0">
              <a:lnSpc>
                <a:spcPct val="150000"/>
              </a:lnSpc>
              <a:spcBef>
                <a:spcPts val="1200"/>
              </a:spcBef>
              <a:spcAft>
                <a:spcPts val="0"/>
              </a:spcAft>
              <a:buNone/>
            </a:pPr>
            <a:r>
              <a:rPr lang="en" b="1">
                <a:solidFill>
                  <a:schemeClr val="accent1"/>
                </a:solidFill>
              </a:rPr>
              <a:t>children, smoker, region, charges and insurance</a:t>
            </a:r>
            <a:endParaRPr b="1">
              <a:solidFill>
                <a:schemeClr val="accent1"/>
              </a:solidFill>
            </a:endParaRPr>
          </a:p>
          <a:p>
            <a:pPr marL="457200" lvl="0" indent="0" algn="l" rtl="0">
              <a:lnSpc>
                <a:spcPct val="150000"/>
              </a:lnSpc>
              <a:spcBef>
                <a:spcPts val="1200"/>
              </a:spcBef>
              <a:spcAft>
                <a:spcPts val="0"/>
              </a:spcAft>
              <a:buNone/>
            </a:pPr>
            <a:r>
              <a:rPr lang="en" b="1">
                <a:solidFill>
                  <a:schemeClr val="accent1"/>
                </a:solidFill>
              </a:rPr>
              <a:t>claim</a:t>
            </a:r>
            <a:endParaRPr b="1">
              <a:solidFill>
                <a:schemeClr val="accent1"/>
              </a:solidFill>
            </a:endParaRPr>
          </a:p>
          <a:p>
            <a:pPr marL="457200" lvl="0" indent="-342900" algn="l" rtl="0">
              <a:lnSpc>
                <a:spcPct val="150000"/>
              </a:lnSpc>
              <a:spcBef>
                <a:spcPts val="1200"/>
              </a:spcBef>
              <a:spcAft>
                <a:spcPts val="0"/>
              </a:spcAft>
              <a:buClr>
                <a:schemeClr val="accent1"/>
              </a:buClr>
              <a:buSzPts val="1800"/>
              <a:buChar char="●"/>
            </a:pPr>
            <a:r>
              <a:rPr lang="en" b="1">
                <a:solidFill>
                  <a:schemeClr val="accent1"/>
                </a:solidFill>
              </a:rPr>
              <a:t>1338</a:t>
            </a:r>
            <a:r>
              <a:rPr lang="en">
                <a:solidFill>
                  <a:schemeClr val="accent1"/>
                </a:solidFill>
              </a:rPr>
              <a:t> Rows of Observation</a:t>
            </a:r>
            <a:endParaRPr>
              <a:solidFill>
                <a:schemeClr val="accent1"/>
              </a:solidFill>
            </a:endParaRPr>
          </a:p>
          <a:p>
            <a:pPr marL="0" lvl="0" indent="0" algn="l" rtl="0">
              <a:lnSpc>
                <a:spcPct val="150000"/>
              </a:lnSpc>
              <a:spcBef>
                <a:spcPts val="1200"/>
              </a:spcBef>
              <a:spcAft>
                <a:spcPts val="0"/>
              </a:spcAft>
              <a:buNone/>
            </a:pPr>
            <a:endParaRPr>
              <a:solidFill>
                <a:schemeClr val="accent1"/>
              </a:solidFill>
            </a:endParaRPr>
          </a:p>
          <a:p>
            <a:pPr marL="0" lvl="0" indent="0" algn="l" rtl="0">
              <a:lnSpc>
                <a:spcPct val="150000"/>
              </a:lnSpc>
              <a:spcBef>
                <a:spcPts val="1200"/>
              </a:spcBef>
              <a:spcAft>
                <a:spcPts val="0"/>
              </a:spcAft>
              <a:buNone/>
            </a:pPr>
            <a:endParaRPr>
              <a:solidFill>
                <a:schemeClr val="accent1"/>
              </a:solidFill>
            </a:endParaRPr>
          </a:p>
          <a:p>
            <a:pPr marL="0" lvl="0" indent="0" algn="l" rtl="0">
              <a:lnSpc>
                <a:spcPct val="150000"/>
              </a:lnSpc>
              <a:spcBef>
                <a:spcPts val="1200"/>
              </a:spcBef>
              <a:spcAft>
                <a:spcPts val="0"/>
              </a:spcAft>
              <a:buNone/>
            </a:pPr>
            <a:endParaRPr>
              <a:solidFill>
                <a:schemeClr val="accent1"/>
              </a:solidFill>
            </a:endParaRPr>
          </a:p>
          <a:p>
            <a:pPr marL="0" lvl="0" indent="0" algn="l" rtl="0">
              <a:lnSpc>
                <a:spcPct val="150000"/>
              </a:lnSpc>
              <a:spcBef>
                <a:spcPts val="1200"/>
              </a:spcBef>
              <a:spcAft>
                <a:spcPts val="1200"/>
              </a:spcAft>
              <a:buNone/>
            </a:pPr>
            <a:endParaRPr>
              <a:solidFill>
                <a:schemeClr val="accent1"/>
              </a:solidFill>
            </a:endParaRPr>
          </a:p>
        </p:txBody>
      </p:sp>
      <p:sp>
        <p:nvSpPr>
          <p:cNvPr id="96" name="Google Shape;96;p19"/>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Finance </a:t>
            </a:r>
            <a:endParaRPr>
              <a:latin typeface="Playfair Display SemiBold"/>
              <a:ea typeface="Playfair Display SemiBold"/>
              <a:cs typeface="Playfair Display SemiBold"/>
              <a:sym typeface="Playfair Display SemiBold"/>
            </a:endParaRPr>
          </a:p>
        </p:txBody>
      </p:sp>
      <p:pic>
        <p:nvPicPr>
          <p:cNvPr id="97" name="Google Shape;97;p19"/>
          <p:cNvPicPr preferRelativeResize="0"/>
          <p:nvPr/>
        </p:nvPicPr>
        <p:blipFill>
          <a:blip r:embed="rId4">
            <a:alphaModFix/>
          </a:blip>
          <a:stretch>
            <a:fillRect/>
          </a:stretch>
        </p:blipFill>
        <p:spPr>
          <a:xfrm>
            <a:off x="5930825" y="2211650"/>
            <a:ext cx="3039674" cy="2727376"/>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8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 Decision Tree</a:t>
            </a:r>
            <a:endParaRPr/>
          </a:p>
        </p:txBody>
      </p:sp>
      <p:sp>
        <p:nvSpPr>
          <p:cNvPr id="702" name="Google Shape;702;p83"/>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Prevention</a:t>
            </a:r>
            <a:endParaRPr>
              <a:latin typeface="Playfair Display SemiBold"/>
              <a:ea typeface="Playfair Display SemiBold"/>
              <a:cs typeface="Playfair Display SemiBold"/>
              <a:sym typeface="Playfair Display SemiBold"/>
            </a:endParaRPr>
          </a:p>
        </p:txBody>
      </p:sp>
      <p:pic>
        <p:nvPicPr>
          <p:cNvPr id="3" name="Picture 2">
            <a:extLst>
              <a:ext uri="{FF2B5EF4-FFF2-40B4-BE49-F238E27FC236}">
                <a16:creationId xmlns:a16="http://schemas.microsoft.com/office/drawing/2014/main" id="{54C8992E-632B-AECC-6046-49CD7D2E1063}"/>
              </a:ext>
            </a:extLst>
          </p:cNvPr>
          <p:cNvPicPr>
            <a:picLocks noChangeAspect="1"/>
          </p:cNvPicPr>
          <p:nvPr/>
        </p:nvPicPr>
        <p:blipFill>
          <a:blip r:embed="rId3"/>
          <a:stretch>
            <a:fillRect/>
          </a:stretch>
        </p:blipFill>
        <p:spPr>
          <a:xfrm>
            <a:off x="333234" y="1017450"/>
            <a:ext cx="1958510" cy="1417443"/>
          </a:xfrm>
          <a:prstGeom prst="rect">
            <a:avLst/>
          </a:prstGeom>
          <a:ln>
            <a:solidFill>
              <a:schemeClr val="accent1"/>
            </a:solidFill>
          </a:ln>
        </p:spPr>
      </p:pic>
      <p:pic>
        <p:nvPicPr>
          <p:cNvPr id="5" name="Picture 4">
            <a:extLst>
              <a:ext uri="{FF2B5EF4-FFF2-40B4-BE49-F238E27FC236}">
                <a16:creationId xmlns:a16="http://schemas.microsoft.com/office/drawing/2014/main" id="{9223AD95-A896-D1C1-C864-88AB284BADBE}"/>
              </a:ext>
            </a:extLst>
          </p:cNvPr>
          <p:cNvPicPr>
            <a:picLocks noChangeAspect="1"/>
          </p:cNvPicPr>
          <p:nvPr/>
        </p:nvPicPr>
        <p:blipFill>
          <a:blip r:embed="rId4"/>
          <a:stretch>
            <a:fillRect/>
          </a:stretch>
        </p:blipFill>
        <p:spPr>
          <a:xfrm>
            <a:off x="2477420" y="3018067"/>
            <a:ext cx="1794487" cy="1612438"/>
          </a:xfrm>
          <a:prstGeom prst="rect">
            <a:avLst/>
          </a:prstGeom>
          <a:ln>
            <a:solidFill>
              <a:schemeClr val="accent1"/>
            </a:solidFill>
          </a:ln>
        </p:spPr>
      </p:pic>
      <p:pic>
        <p:nvPicPr>
          <p:cNvPr id="7" name="Picture 6">
            <a:extLst>
              <a:ext uri="{FF2B5EF4-FFF2-40B4-BE49-F238E27FC236}">
                <a16:creationId xmlns:a16="http://schemas.microsoft.com/office/drawing/2014/main" id="{81A75373-DB82-32B5-1269-D68CA3A04B75}"/>
              </a:ext>
            </a:extLst>
          </p:cNvPr>
          <p:cNvPicPr>
            <a:picLocks noChangeAspect="1"/>
          </p:cNvPicPr>
          <p:nvPr/>
        </p:nvPicPr>
        <p:blipFill>
          <a:blip r:embed="rId5"/>
          <a:stretch>
            <a:fillRect/>
          </a:stretch>
        </p:blipFill>
        <p:spPr>
          <a:xfrm>
            <a:off x="2477421" y="1017450"/>
            <a:ext cx="1794487" cy="1906205"/>
          </a:xfrm>
          <a:prstGeom prst="rect">
            <a:avLst/>
          </a:prstGeom>
          <a:ln>
            <a:solidFill>
              <a:schemeClr val="accent1"/>
            </a:solidFill>
          </a:ln>
        </p:spPr>
      </p:pic>
      <p:pic>
        <p:nvPicPr>
          <p:cNvPr id="9" name="Picture 8">
            <a:extLst>
              <a:ext uri="{FF2B5EF4-FFF2-40B4-BE49-F238E27FC236}">
                <a16:creationId xmlns:a16="http://schemas.microsoft.com/office/drawing/2014/main" id="{23A5F0CB-C6AD-C303-F300-23E6F492F825}"/>
              </a:ext>
            </a:extLst>
          </p:cNvPr>
          <p:cNvPicPr>
            <a:picLocks noChangeAspect="1"/>
          </p:cNvPicPr>
          <p:nvPr/>
        </p:nvPicPr>
        <p:blipFill>
          <a:blip r:embed="rId6"/>
          <a:stretch>
            <a:fillRect/>
          </a:stretch>
        </p:blipFill>
        <p:spPr>
          <a:xfrm>
            <a:off x="344572" y="2571750"/>
            <a:ext cx="1947172" cy="2080439"/>
          </a:xfrm>
          <a:prstGeom prst="rect">
            <a:avLst/>
          </a:prstGeom>
          <a:ln>
            <a:solidFill>
              <a:schemeClr val="accent1"/>
            </a:solidFill>
          </a:ln>
        </p:spPr>
      </p:pic>
      <p:pic>
        <p:nvPicPr>
          <p:cNvPr id="11" name="Picture 10">
            <a:extLst>
              <a:ext uri="{FF2B5EF4-FFF2-40B4-BE49-F238E27FC236}">
                <a16:creationId xmlns:a16="http://schemas.microsoft.com/office/drawing/2014/main" id="{9398A20D-31F3-5AC4-CDAC-10BD8AB06C43}"/>
              </a:ext>
            </a:extLst>
          </p:cNvPr>
          <p:cNvPicPr>
            <a:picLocks noChangeAspect="1"/>
          </p:cNvPicPr>
          <p:nvPr/>
        </p:nvPicPr>
        <p:blipFill>
          <a:blip r:embed="rId7"/>
          <a:stretch>
            <a:fillRect/>
          </a:stretch>
        </p:blipFill>
        <p:spPr>
          <a:xfrm>
            <a:off x="4457583" y="1017450"/>
            <a:ext cx="1754696" cy="2297179"/>
          </a:xfrm>
          <a:prstGeom prst="rect">
            <a:avLst/>
          </a:prstGeom>
          <a:ln>
            <a:solidFill>
              <a:schemeClr val="accent1"/>
            </a:solidFill>
          </a:ln>
        </p:spPr>
      </p:pic>
      <p:pic>
        <p:nvPicPr>
          <p:cNvPr id="13" name="Picture 12">
            <a:extLst>
              <a:ext uri="{FF2B5EF4-FFF2-40B4-BE49-F238E27FC236}">
                <a16:creationId xmlns:a16="http://schemas.microsoft.com/office/drawing/2014/main" id="{42E2FFE5-1A76-314C-6252-E9EAEFCBEF1D}"/>
              </a:ext>
            </a:extLst>
          </p:cNvPr>
          <p:cNvPicPr>
            <a:picLocks noChangeAspect="1"/>
          </p:cNvPicPr>
          <p:nvPr/>
        </p:nvPicPr>
        <p:blipFill>
          <a:blip r:embed="rId8"/>
          <a:stretch>
            <a:fillRect/>
          </a:stretch>
        </p:blipFill>
        <p:spPr>
          <a:xfrm>
            <a:off x="6445306" y="1049671"/>
            <a:ext cx="1785395" cy="1873984"/>
          </a:xfrm>
          <a:prstGeom prst="rect">
            <a:avLst/>
          </a:prstGeom>
          <a:ln>
            <a:solidFill>
              <a:schemeClr val="accent1"/>
            </a:solidFill>
          </a:ln>
        </p:spPr>
      </p:pic>
      <p:pic>
        <p:nvPicPr>
          <p:cNvPr id="15" name="Picture 14">
            <a:extLst>
              <a:ext uri="{FF2B5EF4-FFF2-40B4-BE49-F238E27FC236}">
                <a16:creationId xmlns:a16="http://schemas.microsoft.com/office/drawing/2014/main" id="{DF05038F-BED0-D017-3B8A-818A94AC6576}"/>
              </a:ext>
            </a:extLst>
          </p:cNvPr>
          <p:cNvPicPr>
            <a:picLocks noChangeAspect="1"/>
          </p:cNvPicPr>
          <p:nvPr/>
        </p:nvPicPr>
        <p:blipFill>
          <a:blip r:embed="rId9"/>
          <a:stretch>
            <a:fillRect/>
          </a:stretch>
        </p:blipFill>
        <p:spPr>
          <a:xfrm>
            <a:off x="6437746" y="3052871"/>
            <a:ext cx="1754696" cy="1787191"/>
          </a:xfrm>
          <a:prstGeom prst="rect">
            <a:avLst/>
          </a:prstGeom>
          <a:ln>
            <a:solidFill>
              <a:schemeClr val="accent1"/>
            </a:solidFill>
          </a:ln>
        </p:spPr>
      </p:pic>
      <p:pic>
        <p:nvPicPr>
          <p:cNvPr id="17" name="Picture 16">
            <a:extLst>
              <a:ext uri="{FF2B5EF4-FFF2-40B4-BE49-F238E27FC236}">
                <a16:creationId xmlns:a16="http://schemas.microsoft.com/office/drawing/2014/main" id="{91FDCA8A-1850-1751-C5E8-84D889AE3A5B}"/>
              </a:ext>
            </a:extLst>
          </p:cNvPr>
          <p:cNvPicPr>
            <a:picLocks noChangeAspect="1"/>
          </p:cNvPicPr>
          <p:nvPr/>
        </p:nvPicPr>
        <p:blipFill>
          <a:blip r:embed="rId10"/>
          <a:stretch>
            <a:fillRect/>
          </a:stretch>
        </p:blipFill>
        <p:spPr>
          <a:xfrm>
            <a:off x="4457583" y="3430637"/>
            <a:ext cx="1745092" cy="1390825"/>
          </a:xfrm>
          <a:prstGeom prst="rect">
            <a:avLst/>
          </a:prstGeom>
          <a:ln>
            <a:solidFill>
              <a:schemeClr val="accent1"/>
            </a:solidFill>
          </a:ln>
        </p:spPr>
      </p:pic>
      <p:sp>
        <p:nvSpPr>
          <p:cNvPr id="18" name="Google Shape;714;p83">
            <a:extLst>
              <a:ext uri="{FF2B5EF4-FFF2-40B4-BE49-F238E27FC236}">
                <a16:creationId xmlns:a16="http://schemas.microsoft.com/office/drawing/2014/main" id="{3E2DF9B5-5A2F-E75C-C3FB-13A7BFE13CD8}"/>
              </a:ext>
            </a:extLst>
          </p:cNvPr>
          <p:cNvSpPr/>
          <p:nvPr/>
        </p:nvSpPr>
        <p:spPr>
          <a:xfrm>
            <a:off x="618589" y="2865569"/>
            <a:ext cx="1387800" cy="1492800"/>
          </a:xfrm>
          <a:prstGeom prst="mathMultiply">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83"/>
          <p:cNvSpPr/>
          <p:nvPr/>
        </p:nvSpPr>
        <p:spPr>
          <a:xfrm>
            <a:off x="2680763" y="1271358"/>
            <a:ext cx="1387800" cy="1492800"/>
          </a:xfrm>
          <a:prstGeom prst="mathMultiply">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14;p83">
            <a:extLst>
              <a:ext uri="{FF2B5EF4-FFF2-40B4-BE49-F238E27FC236}">
                <a16:creationId xmlns:a16="http://schemas.microsoft.com/office/drawing/2014/main" id="{E51B6F17-7B1C-D1D7-9A3C-2317470B4832}"/>
              </a:ext>
            </a:extLst>
          </p:cNvPr>
          <p:cNvSpPr/>
          <p:nvPr/>
        </p:nvSpPr>
        <p:spPr>
          <a:xfrm>
            <a:off x="6707998" y="1271358"/>
            <a:ext cx="1387800" cy="1492800"/>
          </a:xfrm>
          <a:prstGeom prst="mathMultiply">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14;p83">
            <a:extLst>
              <a:ext uri="{FF2B5EF4-FFF2-40B4-BE49-F238E27FC236}">
                <a16:creationId xmlns:a16="http://schemas.microsoft.com/office/drawing/2014/main" id="{3A82AFE9-E9A0-0569-8149-A71394F277CC}"/>
              </a:ext>
            </a:extLst>
          </p:cNvPr>
          <p:cNvSpPr/>
          <p:nvPr/>
        </p:nvSpPr>
        <p:spPr>
          <a:xfrm>
            <a:off x="4763618" y="1430855"/>
            <a:ext cx="1387800" cy="1492800"/>
          </a:xfrm>
          <a:prstGeom prst="mathMultiply">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14"/>
                                        </p:tgtEl>
                                        <p:attrNameLst>
                                          <p:attrName>style.visibility</p:attrName>
                                        </p:attrNameLst>
                                      </p:cBhvr>
                                      <p:to>
                                        <p:strVal val="visible"/>
                                      </p:to>
                                    </p:set>
                                    <p:animEffect transition="in" filter="fade">
                                      <p:cBhvr>
                                        <p:cTn id="7" dur="1000"/>
                                        <p:tgtEl>
                                          <p:spTgt spid="714"/>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pic>
        <p:nvPicPr>
          <p:cNvPr id="3" name="Picture 2">
            <a:extLst>
              <a:ext uri="{FF2B5EF4-FFF2-40B4-BE49-F238E27FC236}">
                <a16:creationId xmlns:a16="http://schemas.microsoft.com/office/drawing/2014/main" id="{82CC8384-EE10-FF38-392A-684DB86BA315}"/>
              </a:ext>
            </a:extLst>
          </p:cNvPr>
          <p:cNvPicPr>
            <a:picLocks noChangeAspect="1"/>
          </p:cNvPicPr>
          <p:nvPr/>
        </p:nvPicPr>
        <p:blipFill>
          <a:blip r:embed="rId3"/>
          <a:stretch>
            <a:fillRect/>
          </a:stretch>
        </p:blipFill>
        <p:spPr>
          <a:xfrm>
            <a:off x="271500" y="1264815"/>
            <a:ext cx="1758900" cy="1272978"/>
          </a:xfrm>
          <a:prstGeom prst="rect">
            <a:avLst/>
          </a:prstGeom>
          <a:ln>
            <a:solidFill>
              <a:schemeClr val="accent1"/>
            </a:solidFill>
          </a:ln>
        </p:spPr>
      </p:pic>
      <p:pic>
        <p:nvPicPr>
          <p:cNvPr id="4" name="Picture 3">
            <a:extLst>
              <a:ext uri="{FF2B5EF4-FFF2-40B4-BE49-F238E27FC236}">
                <a16:creationId xmlns:a16="http://schemas.microsoft.com/office/drawing/2014/main" id="{BCE2E722-688D-2CEF-FBAE-BDA4A854D12E}"/>
              </a:ext>
            </a:extLst>
          </p:cNvPr>
          <p:cNvPicPr>
            <a:picLocks noChangeAspect="1"/>
          </p:cNvPicPr>
          <p:nvPr/>
        </p:nvPicPr>
        <p:blipFill>
          <a:blip r:embed="rId4"/>
          <a:stretch>
            <a:fillRect/>
          </a:stretch>
        </p:blipFill>
        <p:spPr>
          <a:xfrm>
            <a:off x="254040" y="3059753"/>
            <a:ext cx="1794487" cy="1612438"/>
          </a:xfrm>
          <a:prstGeom prst="rect">
            <a:avLst/>
          </a:prstGeom>
          <a:ln>
            <a:solidFill>
              <a:schemeClr val="accent1"/>
            </a:solidFill>
          </a:ln>
        </p:spPr>
      </p:pic>
      <p:pic>
        <p:nvPicPr>
          <p:cNvPr id="5" name="Picture 4">
            <a:extLst>
              <a:ext uri="{FF2B5EF4-FFF2-40B4-BE49-F238E27FC236}">
                <a16:creationId xmlns:a16="http://schemas.microsoft.com/office/drawing/2014/main" id="{4138174B-CEB1-7936-B09D-5E3DA2C2E957}"/>
              </a:ext>
            </a:extLst>
          </p:cNvPr>
          <p:cNvPicPr>
            <a:picLocks noChangeAspect="1"/>
          </p:cNvPicPr>
          <p:nvPr/>
        </p:nvPicPr>
        <p:blipFill>
          <a:blip r:embed="rId5"/>
          <a:stretch>
            <a:fillRect/>
          </a:stretch>
        </p:blipFill>
        <p:spPr>
          <a:xfrm>
            <a:off x="2408835" y="1230214"/>
            <a:ext cx="1754696" cy="1787191"/>
          </a:xfrm>
          <a:prstGeom prst="rect">
            <a:avLst/>
          </a:prstGeom>
          <a:ln>
            <a:solidFill>
              <a:schemeClr val="accent1"/>
            </a:solidFill>
          </a:ln>
        </p:spPr>
      </p:pic>
      <p:pic>
        <p:nvPicPr>
          <p:cNvPr id="6" name="Picture 5">
            <a:extLst>
              <a:ext uri="{FF2B5EF4-FFF2-40B4-BE49-F238E27FC236}">
                <a16:creationId xmlns:a16="http://schemas.microsoft.com/office/drawing/2014/main" id="{3DF1BB40-B61A-3736-2374-94726DC25BF4}"/>
              </a:ext>
            </a:extLst>
          </p:cNvPr>
          <p:cNvPicPr>
            <a:picLocks noChangeAspect="1"/>
          </p:cNvPicPr>
          <p:nvPr/>
        </p:nvPicPr>
        <p:blipFill>
          <a:blip r:embed="rId6"/>
          <a:stretch>
            <a:fillRect/>
          </a:stretch>
        </p:blipFill>
        <p:spPr>
          <a:xfrm>
            <a:off x="2446005" y="3253887"/>
            <a:ext cx="1745092" cy="1390825"/>
          </a:xfrm>
          <a:prstGeom prst="rect">
            <a:avLst/>
          </a:prstGeom>
          <a:ln>
            <a:solidFill>
              <a:schemeClr val="accent1"/>
            </a:solidFill>
          </a:ln>
        </p:spPr>
      </p:pic>
      <p:sp>
        <p:nvSpPr>
          <p:cNvPr id="719" name="Google Shape;719;p8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 Decision Tree</a:t>
            </a:r>
            <a:endParaRPr/>
          </a:p>
        </p:txBody>
      </p:sp>
      <p:sp>
        <p:nvSpPr>
          <p:cNvPr id="720" name="Google Shape;720;p84"/>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Prevention</a:t>
            </a:r>
            <a:endParaRPr>
              <a:latin typeface="Playfair Display SemiBold"/>
              <a:ea typeface="Playfair Display SemiBold"/>
              <a:cs typeface="Playfair Display SemiBold"/>
              <a:sym typeface="Playfair Display SemiBold"/>
            </a:endParaRPr>
          </a:p>
        </p:txBody>
      </p:sp>
      <p:sp>
        <p:nvSpPr>
          <p:cNvPr id="725" name="Google Shape;725;p84"/>
          <p:cNvSpPr txBox="1"/>
          <p:nvPr/>
        </p:nvSpPr>
        <p:spPr>
          <a:xfrm>
            <a:off x="4680975" y="1602200"/>
            <a:ext cx="4036800" cy="24012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Looking at the split rules, we can determine which features are important.</a:t>
            </a:r>
            <a:endParaRPr sz="1600" b="1">
              <a:solidFill>
                <a:schemeClr val="dk2"/>
              </a:solidFill>
              <a:latin typeface="Lato"/>
              <a:ea typeface="Lato"/>
              <a:cs typeface="Lato"/>
              <a:sym typeface="Lato"/>
            </a:endParaRPr>
          </a:p>
          <a:p>
            <a:pPr marL="457200" lvl="0" indent="0" algn="l" rtl="0">
              <a:spcBef>
                <a:spcPts val="0"/>
              </a:spcBef>
              <a:spcAft>
                <a:spcPts val="0"/>
              </a:spcAft>
              <a:buNone/>
            </a:pP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ap_hi, age(in years), cholesterol seem to be the most significant features</a:t>
            </a:r>
            <a:endParaRPr sz="1600" b="1">
              <a:solidFill>
                <a:schemeClr val="dk2"/>
              </a:solidFill>
              <a:latin typeface="Lato"/>
              <a:ea typeface="Lato"/>
              <a:cs typeface="Lato"/>
              <a:sym typeface="Lato"/>
            </a:endParaRPr>
          </a:p>
          <a:p>
            <a:pPr marL="457200" lvl="0" indent="0" algn="l" rtl="0">
              <a:spcBef>
                <a:spcPts val="0"/>
              </a:spcBef>
              <a:spcAft>
                <a:spcPts val="0"/>
              </a:spcAft>
              <a:buNone/>
            </a:pP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Further supported by Variable Importance</a:t>
            </a:r>
            <a:endParaRPr sz="1600" b="1">
              <a:solidFill>
                <a:schemeClr val="dk2"/>
              </a:solidFill>
              <a:latin typeface="Lato"/>
              <a:ea typeface="Lato"/>
              <a:cs typeface="Lato"/>
              <a:sym typeface="Lato"/>
            </a:endParaRPr>
          </a:p>
        </p:txBody>
      </p:sp>
      <p:sp>
        <p:nvSpPr>
          <p:cNvPr id="726" name="Google Shape;726;p84"/>
          <p:cNvSpPr/>
          <p:nvPr/>
        </p:nvSpPr>
        <p:spPr>
          <a:xfrm>
            <a:off x="311700" y="1786775"/>
            <a:ext cx="1355700" cy="227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84"/>
          <p:cNvSpPr/>
          <p:nvPr/>
        </p:nvSpPr>
        <p:spPr>
          <a:xfrm>
            <a:off x="2469175" y="1717288"/>
            <a:ext cx="1597303" cy="820505"/>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84"/>
          <p:cNvSpPr/>
          <p:nvPr/>
        </p:nvSpPr>
        <p:spPr>
          <a:xfrm>
            <a:off x="2469175" y="3726850"/>
            <a:ext cx="1530000" cy="444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84"/>
          <p:cNvSpPr/>
          <p:nvPr/>
        </p:nvSpPr>
        <p:spPr>
          <a:xfrm>
            <a:off x="311700" y="3545725"/>
            <a:ext cx="1718700" cy="626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8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 Decision Tree</a:t>
            </a:r>
            <a:endParaRPr/>
          </a:p>
        </p:txBody>
      </p:sp>
      <p:sp>
        <p:nvSpPr>
          <p:cNvPr id="735" name="Google Shape;735;p85"/>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Prevention</a:t>
            </a:r>
            <a:endParaRPr>
              <a:latin typeface="Playfair Display SemiBold"/>
              <a:ea typeface="Playfair Display SemiBold"/>
              <a:cs typeface="Playfair Display SemiBold"/>
              <a:sym typeface="Playfair Display SemiBold"/>
            </a:endParaRPr>
          </a:p>
        </p:txBody>
      </p:sp>
      <p:pic>
        <p:nvPicPr>
          <p:cNvPr id="3" name="Picture 2">
            <a:extLst>
              <a:ext uri="{FF2B5EF4-FFF2-40B4-BE49-F238E27FC236}">
                <a16:creationId xmlns:a16="http://schemas.microsoft.com/office/drawing/2014/main" id="{D18E2EE8-31A6-7227-CBAC-384FC72FF852}"/>
              </a:ext>
            </a:extLst>
          </p:cNvPr>
          <p:cNvPicPr>
            <a:picLocks noChangeAspect="1"/>
          </p:cNvPicPr>
          <p:nvPr/>
        </p:nvPicPr>
        <p:blipFill>
          <a:blip r:embed="rId3"/>
          <a:stretch>
            <a:fillRect/>
          </a:stretch>
        </p:blipFill>
        <p:spPr>
          <a:xfrm>
            <a:off x="916321" y="1017450"/>
            <a:ext cx="7311358" cy="3868790"/>
          </a:xfrm>
          <a:prstGeom prst="rect">
            <a:avLst/>
          </a:prstGeom>
          <a:ln>
            <a:solidFill>
              <a:schemeClr val="accent1"/>
            </a:solid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8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 Logistic Regression</a:t>
            </a:r>
            <a:endParaRPr/>
          </a:p>
        </p:txBody>
      </p:sp>
      <p:sp>
        <p:nvSpPr>
          <p:cNvPr id="749" name="Google Shape;749;p87"/>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Prevention</a:t>
            </a:r>
            <a:endParaRPr>
              <a:latin typeface="Playfair Display SemiBold"/>
              <a:ea typeface="Playfair Display SemiBold"/>
              <a:cs typeface="Playfair Display SemiBold"/>
              <a:sym typeface="Playfair Display SemiBold"/>
            </a:endParaRPr>
          </a:p>
        </p:txBody>
      </p:sp>
      <p:pic>
        <p:nvPicPr>
          <p:cNvPr id="3" name="Picture 2">
            <a:extLst>
              <a:ext uri="{FF2B5EF4-FFF2-40B4-BE49-F238E27FC236}">
                <a16:creationId xmlns:a16="http://schemas.microsoft.com/office/drawing/2014/main" id="{A83AE0DE-5E48-8330-F80D-F68183B50D9D}"/>
              </a:ext>
            </a:extLst>
          </p:cNvPr>
          <p:cNvPicPr>
            <a:picLocks noChangeAspect="1"/>
          </p:cNvPicPr>
          <p:nvPr/>
        </p:nvPicPr>
        <p:blipFill>
          <a:blip r:embed="rId3"/>
          <a:stretch>
            <a:fillRect/>
          </a:stretch>
        </p:blipFill>
        <p:spPr>
          <a:xfrm>
            <a:off x="869795" y="1017450"/>
            <a:ext cx="7404410" cy="3934284"/>
          </a:xfrm>
          <a:prstGeom prst="rect">
            <a:avLst/>
          </a:prstGeom>
          <a:ln>
            <a:solidFill>
              <a:schemeClr val="accent1"/>
            </a:solid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pic>
        <p:nvPicPr>
          <p:cNvPr id="3" name="Picture 2">
            <a:extLst>
              <a:ext uri="{FF2B5EF4-FFF2-40B4-BE49-F238E27FC236}">
                <a16:creationId xmlns:a16="http://schemas.microsoft.com/office/drawing/2014/main" id="{2DBFA74B-21AD-EE23-F207-5819B99B76FC}"/>
              </a:ext>
            </a:extLst>
          </p:cNvPr>
          <p:cNvPicPr>
            <a:picLocks noChangeAspect="1"/>
          </p:cNvPicPr>
          <p:nvPr/>
        </p:nvPicPr>
        <p:blipFill>
          <a:blip r:embed="rId3"/>
          <a:stretch>
            <a:fillRect/>
          </a:stretch>
        </p:blipFill>
        <p:spPr>
          <a:xfrm>
            <a:off x="925551" y="1017450"/>
            <a:ext cx="7292898" cy="3931584"/>
          </a:xfrm>
          <a:prstGeom prst="rect">
            <a:avLst/>
          </a:prstGeom>
          <a:ln>
            <a:solidFill>
              <a:schemeClr val="accent1"/>
            </a:solidFill>
          </a:ln>
        </p:spPr>
      </p:pic>
      <p:sp>
        <p:nvSpPr>
          <p:cNvPr id="762" name="Google Shape;762;p8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 Comparison</a:t>
            </a:r>
            <a:endParaRPr/>
          </a:p>
        </p:txBody>
      </p:sp>
      <p:sp>
        <p:nvSpPr>
          <p:cNvPr id="763" name="Google Shape;763;p89"/>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Prevention</a:t>
            </a:r>
            <a:endParaRPr>
              <a:latin typeface="Playfair Display SemiBold"/>
              <a:ea typeface="Playfair Display SemiBold"/>
              <a:cs typeface="Playfair Display SemiBold"/>
              <a:sym typeface="Playfair Display SemiBold"/>
            </a:endParaRPr>
          </a:p>
        </p:txBody>
      </p:sp>
      <p:sp>
        <p:nvSpPr>
          <p:cNvPr id="765" name="Google Shape;765;p89"/>
          <p:cNvSpPr txBox="1"/>
          <p:nvPr/>
        </p:nvSpPr>
        <p:spPr>
          <a:xfrm>
            <a:off x="4523025" y="1184125"/>
            <a:ext cx="263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14,000 records for validation</a:t>
            </a:r>
            <a:endParaRPr>
              <a:latin typeface="Lato"/>
              <a:ea typeface="Lato"/>
              <a:cs typeface="Lato"/>
              <a:sym typeface="Lato"/>
            </a:endParaRPr>
          </a:p>
        </p:txBody>
      </p:sp>
      <p:sp>
        <p:nvSpPr>
          <p:cNvPr id="766" name="Google Shape;766;p89"/>
          <p:cNvSpPr/>
          <p:nvPr/>
        </p:nvSpPr>
        <p:spPr>
          <a:xfrm>
            <a:off x="609776" y="2178969"/>
            <a:ext cx="1369800" cy="4617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9"/>
          <p:cNvSpPr txBox="1"/>
          <p:nvPr/>
        </p:nvSpPr>
        <p:spPr>
          <a:xfrm>
            <a:off x="656726" y="2178969"/>
            <a:ext cx="127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dirty="0">
                <a:solidFill>
                  <a:srgbClr val="292929"/>
                </a:solidFill>
                <a:latin typeface="Lato"/>
                <a:ea typeface="Lato"/>
                <a:cs typeface="Lato"/>
                <a:sym typeface="Lato"/>
              </a:rPr>
              <a:t>Accuracy:  73.93%</a:t>
            </a:r>
            <a:br>
              <a:rPr lang="en" sz="900" dirty="0">
                <a:solidFill>
                  <a:srgbClr val="292929"/>
                </a:solidFill>
                <a:latin typeface="Lato"/>
                <a:ea typeface="Lato"/>
                <a:cs typeface="Lato"/>
                <a:sym typeface="Lato"/>
              </a:rPr>
            </a:br>
            <a:r>
              <a:rPr lang="en" sz="900" dirty="0">
                <a:solidFill>
                  <a:srgbClr val="292929"/>
                </a:solidFill>
                <a:latin typeface="Lato"/>
                <a:ea typeface="Lato"/>
                <a:cs typeface="Lato"/>
                <a:sym typeface="Lato"/>
              </a:rPr>
              <a:t>Precision: 76.47%</a:t>
            </a:r>
            <a:endParaRPr sz="900" dirty="0">
              <a:solidFill>
                <a:srgbClr val="292929"/>
              </a:solidFill>
              <a:latin typeface="Lato"/>
              <a:ea typeface="Lato"/>
              <a:cs typeface="Lato"/>
              <a:sym typeface="Lato"/>
            </a:endParaRPr>
          </a:p>
        </p:txBody>
      </p:sp>
      <p:sp>
        <p:nvSpPr>
          <p:cNvPr id="768" name="Google Shape;768;p89"/>
          <p:cNvSpPr/>
          <p:nvPr/>
        </p:nvSpPr>
        <p:spPr>
          <a:xfrm>
            <a:off x="7462500" y="1685775"/>
            <a:ext cx="1369800" cy="4617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9"/>
          <p:cNvSpPr txBox="1"/>
          <p:nvPr/>
        </p:nvSpPr>
        <p:spPr>
          <a:xfrm>
            <a:off x="7509450" y="1685775"/>
            <a:ext cx="127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dirty="0">
                <a:solidFill>
                  <a:srgbClr val="292929"/>
                </a:solidFill>
                <a:latin typeface="Lato"/>
                <a:ea typeface="Lato"/>
                <a:cs typeface="Lato"/>
                <a:sym typeface="Lato"/>
              </a:rPr>
              <a:t>Accuracy: 72.93%</a:t>
            </a:r>
            <a:br>
              <a:rPr lang="en" sz="900" dirty="0">
                <a:solidFill>
                  <a:srgbClr val="292929"/>
                </a:solidFill>
                <a:latin typeface="Lato"/>
                <a:ea typeface="Lato"/>
                <a:cs typeface="Lato"/>
                <a:sym typeface="Lato"/>
              </a:rPr>
            </a:br>
            <a:r>
              <a:rPr lang="en" sz="900" dirty="0">
                <a:solidFill>
                  <a:srgbClr val="292929"/>
                </a:solidFill>
                <a:latin typeface="Lato"/>
                <a:ea typeface="Lato"/>
                <a:cs typeface="Lato"/>
                <a:sym typeface="Lato"/>
              </a:rPr>
              <a:t>Precision: 76.32%</a:t>
            </a:r>
            <a:endParaRPr sz="900" dirty="0">
              <a:solidFill>
                <a:srgbClr val="292929"/>
              </a:solidFill>
              <a:latin typeface="Lato"/>
              <a:ea typeface="Lato"/>
              <a:cs typeface="Lato"/>
              <a:sym typeface="Lato"/>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9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 Comparison</a:t>
            </a:r>
            <a:endParaRPr/>
          </a:p>
        </p:txBody>
      </p:sp>
      <p:sp>
        <p:nvSpPr>
          <p:cNvPr id="775" name="Google Shape;775;p90"/>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Prevention</a:t>
            </a:r>
            <a:endParaRPr>
              <a:latin typeface="Playfair Display SemiBold"/>
              <a:ea typeface="Playfair Display SemiBold"/>
              <a:cs typeface="Playfair Display SemiBold"/>
              <a:sym typeface="Playfair Display SemiBold"/>
            </a:endParaRPr>
          </a:p>
        </p:txBody>
      </p:sp>
      <p:pic>
        <p:nvPicPr>
          <p:cNvPr id="3" name="Picture 2">
            <a:extLst>
              <a:ext uri="{FF2B5EF4-FFF2-40B4-BE49-F238E27FC236}">
                <a16:creationId xmlns:a16="http://schemas.microsoft.com/office/drawing/2014/main" id="{BEC6A883-E1B6-E182-F846-3BE09D300FAF}"/>
              </a:ext>
            </a:extLst>
          </p:cNvPr>
          <p:cNvPicPr>
            <a:picLocks noChangeAspect="1"/>
          </p:cNvPicPr>
          <p:nvPr/>
        </p:nvPicPr>
        <p:blipFill>
          <a:blip r:embed="rId3"/>
          <a:stretch>
            <a:fillRect/>
          </a:stretch>
        </p:blipFill>
        <p:spPr>
          <a:xfrm>
            <a:off x="840058" y="945346"/>
            <a:ext cx="7463883" cy="4025025"/>
          </a:xfrm>
          <a:prstGeom prst="rect">
            <a:avLst/>
          </a:prstGeom>
          <a:ln>
            <a:solidFill>
              <a:schemeClr val="accent1"/>
            </a:solid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9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Modelling - Comparison</a:t>
            </a:r>
            <a:endParaRPr/>
          </a:p>
        </p:txBody>
      </p:sp>
      <p:sp>
        <p:nvSpPr>
          <p:cNvPr id="782" name="Google Shape;782;p91"/>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Prevention</a:t>
            </a:r>
            <a:endParaRPr>
              <a:latin typeface="Playfair Display SemiBold"/>
              <a:ea typeface="Playfair Display SemiBold"/>
              <a:cs typeface="Playfair Display SemiBold"/>
              <a:sym typeface="Playfair Display SemiBold"/>
            </a:endParaRPr>
          </a:p>
        </p:txBody>
      </p:sp>
      <p:pic>
        <p:nvPicPr>
          <p:cNvPr id="3" name="Picture 2">
            <a:extLst>
              <a:ext uri="{FF2B5EF4-FFF2-40B4-BE49-F238E27FC236}">
                <a16:creationId xmlns:a16="http://schemas.microsoft.com/office/drawing/2014/main" id="{9234BA40-94DE-22B4-9BDE-14F271100B08}"/>
              </a:ext>
            </a:extLst>
          </p:cNvPr>
          <p:cNvPicPr>
            <a:picLocks noChangeAspect="1"/>
          </p:cNvPicPr>
          <p:nvPr/>
        </p:nvPicPr>
        <p:blipFill>
          <a:blip r:embed="rId3"/>
          <a:stretch>
            <a:fillRect/>
          </a:stretch>
        </p:blipFill>
        <p:spPr>
          <a:xfrm>
            <a:off x="951570" y="1017450"/>
            <a:ext cx="7240859" cy="3831802"/>
          </a:xfrm>
          <a:prstGeom prst="rect">
            <a:avLst/>
          </a:prstGeom>
          <a:ln>
            <a:solidFill>
              <a:schemeClr val="accent1"/>
            </a:solid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9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Conclusion &amp; Recommendations</a:t>
            </a:r>
            <a:endParaRPr/>
          </a:p>
        </p:txBody>
      </p:sp>
      <p:sp>
        <p:nvSpPr>
          <p:cNvPr id="796" name="Google Shape;796;p93"/>
          <p:cNvSpPr txBox="1"/>
          <p:nvPr/>
        </p:nvSpPr>
        <p:spPr>
          <a:xfrm>
            <a:off x="632700" y="1017450"/>
            <a:ext cx="7878600" cy="3632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To summarise our findings from Logistic Regression and Decision Tree, the factors that contributes the most in predicting whether a person has Cardiovascular Diseases are: </a:t>
            </a:r>
            <a:r>
              <a:rPr lang="en" sz="1600" b="1" i="1">
                <a:solidFill>
                  <a:srgbClr val="FF0000"/>
                </a:solidFill>
                <a:latin typeface="Lato"/>
                <a:ea typeface="Lato"/>
                <a:cs typeface="Lato"/>
                <a:sym typeface="Lato"/>
              </a:rPr>
              <a:t>ap_hi, age (in years), and cholesterol</a:t>
            </a:r>
            <a:r>
              <a:rPr lang="en" sz="1600" b="1">
                <a:solidFill>
                  <a:schemeClr val="dk2"/>
                </a:solidFill>
                <a:latin typeface="Lato"/>
                <a:ea typeface="Lato"/>
                <a:cs typeface="Lato"/>
                <a:sym typeface="Lato"/>
              </a:rPr>
              <a:t>. </a:t>
            </a:r>
            <a:endParaRPr sz="1600" b="1">
              <a:solidFill>
                <a:schemeClr val="dk2"/>
              </a:solidFill>
              <a:latin typeface="Lato"/>
              <a:ea typeface="Lato"/>
              <a:cs typeface="Lato"/>
              <a:sym typeface="Lato"/>
            </a:endParaRPr>
          </a:p>
          <a:p>
            <a:pPr marL="457200" lvl="0" indent="0" algn="l" rtl="0">
              <a:spcBef>
                <a:spcPts val="0"/>
              </a:spcBef>
              <a:spcAft>
                <a:spcPts val="0"/>
              </a:spcAft>
              <a:buNone/>
            </a:pP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By mitigating these factors, we can reduce the rates of Cardiovascular Diseases which, ultimately, reduces the hospitalisation rates.</a:t>
            </a:r>
            <a:endParaRPr sz="1600" b="1">
              <a:solidFill>
                <a:schemeClr val="dk2"/>
              </a:solidFill>
              <a:latin typeface="Lato"/>
              <a:ea typeface="Lato"/>
              <a:cs typeface="Lato"/>
              <a:sym typeface="Lato"/>
            </a:endParaRPr>
          </a:p>
          <a:p>
            <a:pPr marL="457200" lvl="0" indent="0" algn="l" rtl="0">
              <a:spcBef>
                <a:spcPts val="0"/>
              </a:spcBef>
              <a:spcAft>
                <a:spcPts val="0"/>
              </a:spcAft>
              <a:buNone/>
            </a:pP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Regular exercises can help maintain patient’s systolic blood pressure (ap_hi) and having a good diet by minimizing fats intake can help reduce cholesterol levels.</a:t>
            </a:r>
            <a:endParaRPr sz="1600" b="1">
              <a:solidFill>
                <a:schemeClr val="dk2"/>
              </a:solidFill>
              <a:latin typeface="Lato"/>
              <a:ea typeface="Lato"/>
              <a:cs typeface="Lato"/>
              <a:sym typeface="Lato"/>
            </a:endParaRPr>
          </a:p>
          <a:p>
            <a:pPr marL="457200" lvl="0" indent="0" algn="l" rtl="0">
              <a:spcBef>
                <a:spcPts val="0"/>
              </a:spcBef>
              <a:spcAft>
                <a:spcPts val="0"/>
              </a:spcAft>
              <a:buNone/>
            </a:pP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In addition, regular checkups as you grow older also helps maintain one’s health. </a:t>
            </a:r>
            <a:endParaRPr sz="1600" b="1">
              <a:solidFill>
                <a:schemeClr val="dk2"/>
              </a:solidFill>
              <a:latin typeface="Lato"/>
              <a:ea typeface="Lato"/>
              <a:cs typeface="Lato"/>
              <a:sym typeface="Lato"/>
            </a:endParaRPr>
          </a:p>
          <a:p>
            <a:pPr marL="457200" lvl="0" indent="0" algn="l" rtl="0">
              <a:spcBef>
                <a:spcPts val="0"/>
              </a:spcBef>
              <a:spcAft>
                <a:spcPts val="0"/>
              </a:spcAft>
              <a:buNone/>
            </a:pPr>
            <a:endParaRPr sz="1600" b="1">
              <a:solidFill>
                <a:schemeClr val="dk2"/>
              </a:solidFill>
              <a:latin typeface="Lato"/>
              <a:ea typeface="Lato"/>
              <a:cs typeface="Lato"/>
              <a:sym typeface="Lato"/>
            </a:endParaRPr>
          </a:p>
          <a:p>
            <a:pPr marL="457200" lvl="0" indent="-330200" algn="l" rtl="0">
              <a:spcBef>
                <a:spcPts val="0"/>
              </a:spcBef>
              <a:spcAft>
                <a:spcPts val="0"/>
              </a:spcAft>
              <a:buClr>
                <a:schemeClr val="dk2"/>
              </a:buClr>
              <a:buSzPts val="1600"/>
              <a:buFont typeface="Lato"/>
              <a:buChar char="-"/>
            </a:pPr>
            <a:r>
              <a:rPr lang="en" sz="1600" b="1">
                <a:solidFill>
                  <a:schemeClr val="dk2"/>
                </a:solidFill>
                <a:latin typeface="Lato"/>
                <a:ea typeface="Lato"/>
                <a:cs typeface="Lato"/>
                <a:sym typeface="Lato"/>
              </a:rPr>
              <a:t>Spreading awareness can help to mitigate the factors and reduce hospitalisation rates.</a:t>
            </a:r>
            <a:endParaRPr sz="1600" b="1">
              <a:solidFill>
                <a:schemeClr val="dk2"/>
              </a:solidFill>
              <a:latin typeface="Lato"/>
              <a:ea typeface="Lato"/>
              <a:cs typeface="Lato"/>
              <a:sym typeface="Lato"/>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94"/>
          <p:cNvSpPr txBox="1">
            <a:spLocks noGrp="1"/>
          </p:cNvSpPr>
          <p:nvPr>
            <p:ph type="title"/>
          </p:nvPr>
        </p:nvSpPr>
        <p:spPr>
          <a:xfrm>
            <a:off x="1632450" y="1945650"/>
            <a:ext cx="5879100" cy="89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580"/>
              <a:t>Accessibility</a:t>
            </a:r>
            <a:endParaRPr sz="358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9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Accessibility Objectives</a:t>
            </a:r>
            <a:endParaRPr/>
          </a:p>
        </p:txBody>
      </p:sp>
      <p:sp>
        <p:nvSpPr>
          <p:cNvPr id="807" name="Google Shape;807;p95"/>
          <p:cNvSpPr txBox="1">
            <a:spLocks noGrp="1"/>
          </p:cNvSpPr>
          <p:nvPr>
            <p:ph type="body" idx="1"/>
          </p:nvPr>
        </p:nvSpPr>
        <p:spPr>
          <a:xfrm>
            <a:off x="470100" y="1366800"/>
            <a:ext cx="8520600" cy="2928900"/>
          </a:xfrm>
          <a:prstGeom prst="rect">
            <a:avLst/>
          </a:prstGeom>
        </p:spPr>
        <p:txBody>
          <a:bodyPr spcFirstLastPara="1" wrap="square" lIns="91425" tIns="91425" rIns="91425" bIns="91425" anchor="t" anchorCtr="0">
            <a:normAutofit/>
          </a:bodyPr>
          <a:lstStyle/>
          <a:p>
            <a:pPr marL="457200" lvl="0" indent="-342900" algn="l" rtl="0">
              <a:lnSpc>
                <a:spcPct val="90000"/>
              </a:lnSpc>
              <a:spcBef>
                <a:spcPts val="1000"/>
              </a:spcBef>
              <a:spcAft>
                <a:spcPts val="0"/>
              </a:spcAft>
              <a:buClr>
                <a:srgbClr val="000000"/>
              </a:buClr>
              <a:buSzPts val="1800"/>
              <a:buChar char="●"/>
            </a:pPr>
            <a:r>
              <a:rPr lang="en">
                <a:solidFill>
                  <a:srgbClr val="000000"/>
                </a:solidFill>
              </a:rPr>
              <a:t>To access the </a:t>
            </a:r>
            <a:r>
              <a:rPr lang="en" b="1">
                <a:solidFill>
                  <a:srgbClr val="000000"/>
                </a:solidFill>
              </a:rPr>
              <a:t>level of inclusivity</a:t>
            </a:r>
            <a:r>
              <a:rPr lang="en">
                <a:solidFill>
                  <a:srgbClr val="000000"/>
                </a:solidFill>
              </a:rPr>
              <a:t> offered</a:t>
            </a:r>
            <a:endParaRPr>
              <a:solidFill>
                <a:srgbClr val="000000"/>
              </a:solidFill>
            </a:endParaRPr>
          </a:p>
          <a:p>
            <a:pPr marL="457200" lvl="0" indent="0" algn="l" rtl="0">
              <a:lnSpc>
                <a:spcPct val="90000"/>
              </a:lnSpc>
              <a:spcBef>
                <a:spcPts val="1000"/>
              </a:spcBef>
              <a:spcAft>
                <a:spcPts val="0"/>
              </a:spcAft>
              <a:buNone/>
            </a:pPr>
            <a:endParaRPr>
              <a:solidFill>
                <a:srgbClr val="000000"/>
              </a:solidFill>
            </a:endParaRPr>
          </a:p>
          <a:p>
            <a:pPr marL="457200" lvl="0" indent="-342900" algn="l" rtl="0">
              <a:lnSpc>
                <a:spcPct val="90000"/>
              </a:lnSpc>
              <a:spcBef>
                <a:spcPts val="1000"/>
              </a:spcBef>
              <a:spcAft>
                <a:spcPts val="0"/>
              </a:spcAft>
              <a:buClr>
                <a:srgbClr val="000000"/>
              </a:buClr>
              <a:buSzPts val="1800"/>
              <a:buChar char="●"/>
            </a:pPr>
            <a:r>
              <a:rPr lang="en">
                <a:solidFill>
                  <a:srgbClr val="000000"/>
                </a:solidFill>
              </a:rPr>
              <a:t>To access the overall </a:t>
            </a:r>
            <a:r>
              <a:rPr lang="en" b="1">
                <a:solidFill>
                  <a:srgbClr val="000000"/>
                </a:solidFill>
              </a:rPr>
              <a:t>Quality of Life </a:t>
            </a:r>
            <a:r>
              <a:rPr lang="en">
                <a:solidFill>
                  <a:srgbClr val="000000"/>
                </a:solidFill>
              </a:rPr>
              <a:t>(QOL)</a:t>
            </a:r>
            <a:endParaRPr>
              <a:solidFill>
                <a:srgbClr val="000000"/>
              </a:solidFill>
            </a:endParaRPr>
          </a:p>
          <a:p>
            <a:pPr marL="457200" lvl="0" indent="0" algn="l" rtl="0">
              <a:lnSpc>
                <a:spcPct val="90000"/>
              </a:lnSpc>
              <a:spcBef>
                <a:spcPts val="1000"/>
              </a:spcBef>
              <a:spcAft>
                <a:spcPts val="0"/>
              </a:spcAft>
              <a:buNone/>
            </a:pP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To identify the </a:t>
            </a:r>
            <a:r>
              <a:rPr lang="en" b="1">
                <a:solidFill>
                  <a:srgbClr val="000000"/>
                </a:solidFill>
              </a:rPr>
              <a:t>factors </a:t>
            </a:r>
            <a:r>
              <a:rPr lang="en">
                <a:solidFill>
                  <a:srgbClr val="000000"/>
                </a:solidFill>
              </a:rPr>
              <a:t>that need improvement for several scopes of </a:t>
            </a:r>
            <a:r>
              <a:rPr lang="en" b="1">
                <a:solidFill>
                  <a:srgbClr val="000000"/>
                </a:solidFill>
              </a:rPr>
              <a:t>accessibility </a:t>
            </a:r>
            <a:r>
              <a:rPr lang="en">
                <a:solidFill>
                  <a:srgbClr val="000000"/>
                </a:solidFill>
              </a:rPr>
              <a:t>in order to support the patient's’ </a:t>
            </a:r>
            <a:r>
              <a:rPr lang="en" b="1">
                <a:solidFill>
                  <a:srgbClr val="000000"/>
                </a:solidFill>
              </a:rPr>
              <a:t>mental</a:t>
            </a:r>
            <a:r>
              <a:rPr lang="en">
                <a:solidFill>
                  <a:srgbClr val="000000"/>
                </a:solidFill>
              </a:rPr>
              <a:t> and </a:t>
            </a:r>
            <a:r>
              <a:rPr lang="en" b="1">
                <a:solidFill>
                  <a:srgbClr val="000000"/>
                </a:solidFill>
              </a:rPr>
              <a:t>physical well-being</a:t>
            </a:r>
            <a:r>
              <a:rPr lang="en">
                <a:solidFill>
                  <a:srgbClr val="000000"/>
                </a:solidFill>
              </a:rPr>
              <a:t>.</a:t>
            </a:r>
            <a:endParaRPr>
              <a:solidFill>
                <a:srgbClr val="000000"/>
              </a:solidFill>
            </a:endParaRPr>
          </a:p>
          <a:p>
            <a:pPr marL="0" lvl="0" indent="0" algn="l" rtl="0">
              <a:spcBef>
                <a:spcPts val="0"/>
              </a:spcBef>
              <a:spcAft>
                <a:spcPts val="12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Understanding</a:t>
            </a:r>
            <a:endParaRPr/>
          </a:p>
        </p:txBody>
      </p:sp>
      <p:pic>
        <p:nvPicPr>
          <p:cNvPr id="103" name="Google Shape;103;p20"/>
          <p:cNvPicPr preferRelativeResize="0"/>
          <p:nvPr/>
        </p:nvPicPr>
        <p:blipFill>
          <a:blip r:embed="rId3">
            <a:alphaModFix/>
          </a:blip>
          <a:stretch>
            <a:fillRect/>
          </a:stretch>
        </p:blipFill>
        <p:spPr>
          <a:xfrm>
            <a:off x="311700" y="1319550"/>
            <a:ext cx="4113450" cy="3018400"/>
          </a:xfrm>
          <a:prstGeom prst="rect">
            <a:avLst/>
          </a:prstGeom>
          <a:noFill/>
          <a:ln w="9525" cap="flat" cmpd="sng">
            <a:solidFill>
              <a:schemeClr val="accent1"/>
            </a:solidFill>
            <a:prstDash val="solid"/>
            <a:round/>
            <a:headEnd type="none" w="sm" len="sm"/>
            <a:tailEnd type="none" w="sm" len="sm"/>
          </a:ln>
        </p:spPr>
      </p:pic>
      <p:pic>
        <p:nvPicPr>
          <p:cNvPr id="104" name="Google Shape;104;p20"/>
          <p:cNvPicPr preferRelativeResize="0"/>
          <p:nvPr/>
        </p:nvPicPr>
        <p:blipFill>
          <a:blip r:embed="rId4">
            <a:alphaModFix/>
          </a:blip>
          <a:stretch>
            <a:fillRect/>
          </a:stretch>
        </p:blipFill>
        <p:spPr>
          <a:xfrm>
            <a:off x="5459200" y="1319550"/>
            <a:ext cx="2947025" cy="3018399"/>
          </a:xfrm>
          <a:prstGeom prst="rect">
            <a:avLst/>
          </a:prstGeom>
          <a:noFill/>
          <a:ln w="9525" cap="flat" cmpd="sng">
            <a:solidFill>
              <a:schemeClr val="accent1"/>
            </a:solidFill>
            <a:prstDash val="solid"/>
            <a:round/>
            <a:headEnd type="none" w="sm" len="sm"/>
            <a:tailEnd type="none" w="sm" len="sm"/>
          </a:ln>
        </p:spPr>
      </p:pic>
      <p:sp>
        <p:nvSpPr>
          <p:cNvPr id="105" name="Google Shape;105;p20"/>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Finance </a:t>
            </a:r>
            <a:endParaRPr>
              <a:latin typeface="Playfair Display SemiBold"/>
              <a:ea typeface="Playfair Display SemiBold"/>
              <a:cs typeface="Playfair Display SemiBold"/>
              <a:sym typeface="Playfair Display SemiBold"/>
            </a:endParaRPr>
          </a:p>
        </p:txBody>
      </p:sp>
      <p:cxnSp>
        <p:nvCxnSpPr>
          <p:cNvPr id="106" name="Google Shape;106;p20"/>
          <p:cNvCxnSpPr>
            <a:stCxn id="103" idx="2"/>
          </p:cNvCxnSpPr>
          <p:nvPr/>
        </p:nvCxnSpPr>
        <p:spPr>
          <a:xfrm>
            <a:off x="2368425" y="4337950"/>
            <a:ext cx="0" cy="285000"/>
          </a:xfrm>
          <a:prstGeom prst="straightConnector1">
            <a:avLst/>
          </a:prstGeom>
          <a:noFill/>
          <a:ln w="9525" cap="flat" cmpd="sng">
            <a:solidFill>
              <a:schemeClr val="dk2"/>
            </a:solidFill>
            <a:prstDash val="solid"/>
            <a:round/>
            <a:headEnd type="none" w="med" len="med"/>
            <a:tailEnd type="triangle" w="med" len="med"/>
          </a:ln>
        </p:spPr>
      </p:cxnSp>
      <p:sp>
        <p:nvSpPr>
          <p:cNvPr id="107" name="Google Shape;107;p20"/>
          <p:cNvSpPr txBox="1"/>
          <p:nvPr/>
        </p:nvSpPr>
        <p:spPr>
          <a:xfrm>
            <a:off x="1758975" y="4640050"/>
            <a:ext cx="12189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latin typeface="Lato"/>
                <a:ea typeface="Lato"/>
                <a:cs typeface="Lato"/>
                <a:sym typeface="Lato"/>
              </a:rPr>
              <a:t>Age Chart</a:t>
            </a:r>
            <a:endParaRPr sz="1300" b="1">
              <a:latin typeface="Lato"/>
              <a:ea typeface="Lato"/>
              <a:cs typeface="Lato"/>
              <a:sym typeface="Lato"/>
            </a:endParaRPr>
          </a:p>
        </p:txBody>
      </p:sp>
      <p:sp>
        <p:nvSpPr>
          <p:cNvPr id="108" name="Google Shape;108;p20"/>
          <p:cNvSpPr txBox="1"/>
          <p:nvPr/>
        </p:nvSpPr>
        <p:spPr>
          <a:xfrm>
            <a:off x="6323278" y="4622950"/>
            <a:ext cx="1463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latin typeface="Lato"/>
                <a:ea typeface="Lato"/>
                <a:cs typeface="Lato"/>
                <a:sym typeface="Lato"/>
              </a:rPr>
              <a:t>Smoker Chart</a:t>
            </a:r>
            <a:endParaRPr sz="1300" b="1">
              <a:latin typeface="Lato"/>
              <a:ea typeface="Lato"/>
              <a:cs typeface="Lato"/>
              <a:sym typeface="Lato"/>
            </a:endParaRPr>
          </a:p>
        </p:txBody>
      </p:sp>
      <p:cxnSp>
        <p:nvCxnSpPr>
          <p:cNvPr id="109" name="Google Shape;109;p20"/>
          <p:cNvCxnSpPr/>
          <p:nvPr/>
        </p:nvCxnSpPr>
        <p:spPr>
          <a:xfrm>
            <a:off x="7016625" y="4337950"/>
            <a:ext cx="0" cy="285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9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Information of Dataset</a:t>
            </a:r>
            <a:endParaRPr/>
          </a:p>
        </p:txBody>
      </p:sp>
      <p:sp>
        <p:nvSpPr>
          <p:cNvPr id="813" name="Google Shape;813;p96"/>
          <p:cNvSpPr txBox="1">
            <a:spLocks noGrp="1"/>
          </p:cNvSpPr>
          <p:nvPr>
            <p:ph type="body" idx="1"/>
          </p:nvPr>
        </p:nvSpPr>
        <p:spPr>
          <a:xfrm>
            <a:off x="311700" y="1152475"/>
            <a:ext cx="8520600" cy="34164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sz="1600" b="1"/>
              <a:t>What does the Dataset means? </a:t>
            </a:r>
            <a:r>
              <a:rPr lang="en" sz="1600"/>
              <a:t>-&gt; Data related to the quality of life of different cities around the world based on scores of a plethora of categories that includes  healthcare and education.</a:t>
            </a:r>
            <a:endParaRPr sz="1600"/>
          </a:p>
          <a:p>
            <a:pPr marL="0" lvl="0" indent="0" algn="l" rtl="0">
              <a:spcBef>
                <a:spcPts val="1200"/>
              </a:spcBef>
              <a:spcAft>
                <a:spcPts val="0"/>
              </a:spcAft>
              <a:buNone/>
            </a:pPr>
            <a:r>
              <a:rPr lang="en" sz="1600" b="1"/>
              <a:t>Source of Dataset:  </a:t>
            </a:r>
            <a:r>
              <a:rPr lang="en" sz="1600" u="sng">
                <a:solidFill>
                  <a:schemeClr val="hlink"/>
                </a:solidFill>
                <a:hlinkClick r:id="rId3"/>
              </a:rPr>
              <a:t>Teleport.org</a:t>
            </a:r>
            <a:endParaRPr sz="1600"/>
          </a:p>
          <a:p>
            <a:pPr marL="0" lvl="0" indent="0" algn="l" rtl="0">
              <a:spcBef>
                <a:spcPts val="1200"/>
              </a:spcBef>
              <a:spcAft>
                <a:spcPts val="0"/>
              </a:spcAft>
              <a:buNone/>
            </a:pPr>
            <a:r>
              <a:rPr lang="en" sz="1600" b="1"/>
              <a:t>Variables: </a:t>
            </a:r>
            <a:endParaRPr sz="1600" b="1"/>
          </a:p>
          <a:p>
            <a:pPr marL="0" lvl="0" indent="0" algn="l" rtl="0">
              <a:spcBef>
                <a:spcPts val="1200"/>
              </a:spcBef>
              <a:spcAft>
                <a:spcPts val="0"/>
              </a:spcAft>
              <a:buNone/>
            </a:pPr>
            <a:r>
              <a:rPr lang="en" sz="1600"/>
              <a:t>Name, Country and Continent of the City.  </a:t>
            </a:r>
            <a:endParaRPr sz="1600"/>
          </a:p>
          <a:p>
            <a:pPr marL="0" lvl="0" indent="0" algn="l" rtl="0">
              <a:spcBef>
                <a:spcPts val="1200"/>
              </a:spcBef>
              <a:spcAft>
                <a:spcPts val="0"/>
              </a:spcAft>
              <a:buNone/>
            </a:pPr>
            <a:r>
              <a:rPr lang="en" sz="1600"/>
              <a:t>Housing, Cost of Living, Startups, Venture Capital, Travel Connectivity, Commute, Business Freedom, Safety, Healthcare, Environmental Quality, Economy, Taxation, Internet Access, Leisure &amp; Culture, Tolerance and Outdoors.</a:t>
            </a:r>
            <a:endParaRPr sz="1600"/>
          </a:p>
          <a:p>
            <a:pPr marL="0" lvl="0" indent="0" algn="l" rtl="0">
              <a:spcBef>
                <a:spcPts val="1200"/>
              </a:spcBef>
              <a:spcAft>
                <a:spcPts val="0"/>
              </a:spcAft>
              <a:buNone/>
            </a:pPr>
            <a:r>
              <a:rPr lang="en" sz="1600" b="1"/>
              <a:t>Rows of Observation: </a:t>
            </a:r>
            <a:r>
              <a:rPr lang="en" sz="1600"/>
              <a:t>267</a:t>
            </a:r>
            <a:endParaRPr sz="1600"/>
          </a:p>
          <a:p>
            <a:pPr marL="0" lvl="0" indent="0" algn="l" rtl="0">
              <a:spcBef>
                <a:spcPts val="1200"/>
              </a:spcBef>
              <a:spcAft>
                <a:spcPts val="1200"/>
              </a:spcAft>
              <a:buNone/>
            </a:pPr>
            <a:r>
              <a:rPr lang="en" sz="1600" b="1"/>
              <a:t>Is the Data Balanced? </a:t>
            </a:r>
            <a:r>
              <a:rPr lang="en" sz="1600"/>
              <a:t>Yes</a:t>
            </a:r>
            <a:endParaRPr sz="1600"/>
          </a:p>
        </p:txBody>
      </p:sp>
      <p:sp>
        <p:nvSpPr>
          <p:cNvPr id="814" name="Google Shape;814;p96"/>
          <p:cNvSpPr txBox="1"/>
          <p:nvPr/>
        </p:nvSpPr>
        <p:spPr>
          <a:xfrm>
            <a:off x="7613100" y="252700"/>
            <a:ext cx="121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Accessibility</a:t>
            </a:r>
            <a:endParaRPr>
              <a:latin typeface="Playfair Display SemiBold"/>
              <a:ea typeface="Playfair Display SemiBold"/>
              <a:cs typeface="Playfair Display SemiBold"/>
              <a:sym typeface="Playfair Display SemiBo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9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Understanding </a:t>
            </a:r>
            <a:endParaRPr/>
          </a:p>
        </p:txBody>
      </p:sp>
      <p:pic>
        <p:nvPicPr>
          <p:cNvPr id="820" name="Google Shape;820;p97"/>
          <p:cNvPicPr preferRelativeResize="0"/>
          <p:nvPr/>
        </p:nvPicPr>
        <p:blipFill>
          <a:blip r:embed="rId3">
            <a:alphaModFix/>
          </a:blip>
          <a:stretch>
            <a:fillRect/>
          </a:stretch>
        </p:blipFill>
        <p:spPr>
          <a:xfrm>
            <a:off x="1106902" y="1219850"/>
            <a:ext cx="6930200" cy="2898675"/>
          </a:xfrm>
          <a:prstGeom prst="rect">
            <a:avLst/>
          </a:prstGeom>
          <a:noFill/>
          <a:ln w="25400" cap="flat" cmpd="sng">
            <a:solidFill>
              <a:srgbClr val="000000"/>
            </a:solidFill>
            <a:prstDash val="solid"/>
            <a:miter lim="8000"/>
            <a:headEnd type="none" w="sm" len="sm"/>
            <a:tailEnd type="none" w="sm" len="sm"/>
          </a:ln>
        </p:spPr>
      </p:pic>
      <p:sp>
        <p:nvSpPr>
          <p:cNvPr id="821" name="Google Shape;821;p97"/>
          <p:cNvSpPr txBox="1"/>
          <p:nvPr/>
        </p:nvSpPr>
        <p:spPr>
          <a:xfrm>
            <a:off x="7613100" y="252700"/>
            <a:ext cx="121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Accessibility</a:t>
            </a:r>
            <a:endParaRPr>
              <a:latin typeface="Playfair Display SemiBold"/>
              <a:ea typeface="Playfair Display SemiBold"/>
              <a:cs typeface="Playfair Display SemiBold"/>
              <a:sym typeface="Playfair Display SemiBo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9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Understanding </a:t>
            </a:r>
            <a:endParaRPr/>
          </a:p>
        </p:txBody>
      </p:sp>
      <p:sp>
        <p:nvSpPr>
          <p:cNvPr id="827" name="Google Shape;827;p98"/>
          <p:cNvSpPr txBox="1"/>
          <p:nvPr/>
        </p:nvSpPr>
        <p:spPr>
          <a:xfrm>
            <a:off x="7613100" y="252700"/>
            <a:ext cx="121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Accessibility</a:t>
            </a:r>
            <a:endParaRPr>
              <a:latin typeface="Playfair Display SemiBold"/>
              <a:ea typeface="Playfair Display SemiBold"/>
              <a:cs typeface="Playfair Display SemiBold"/>
              <a:sym typeface="Playfair Display SemiBold"/>
            </a:endParaRPr>
          </a:p>
        </p:txBody>
      </p:sp>
      <p:pic>
        <p:nvPicPr>
          <p:cNvPr id="828" name="Google Shape;828;p98"/>
          <p:cNvPicPr preferRelativeResize="0"/>
          <p:nvPr/>
        </p:nvPicPr>
        <p:blipFill>
          <a:blip r:embed="rId3">
            <a:alphaModFix/>
          </a:blip>
          <a:stretch>
            <a:fillRect/>
          </a:stretch>
        </p:blipFill>
        <p:spPr>
          <a:xfrm>
            <a:off x="1106900" y="1219849"/>
            <a:ext cx="6930200" cy="2838076"/>
          </a:xfrm>
          <a:prstGeom prst="rect">
            <a:avLst/>
          </a:prstGeom>
          <a:noFill/>
          <a:ln w="25400" cap="flat" cmpd="sng">
            <a:solidFill>
              <a:srgbClr val="000000"/>
            </a:solidFill>
            <a:prstDash val="solid"/>
            <a:miter lim="8000"/>
            <a:headEnd type="none" w="sm" len="sm"/>
            <a:tailEnd type="none" w="sm" len="sm"/>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99"/>
          <p:cNvSpPr txBox="1">
            <a:spLocks noGrp="1"/>
          </p:cNvSpPr>
          <p:nvPr>
            <p:ph type="title"/>
          </p:nvPr>
        </p:nvSpPr>
        <p:spPr>
          <a:xfrm>
            <a:off x="311700" y="25270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Understanding </a:t>
            </a:r>
            <a:endParaRPr/>
          </a:p>
        </p:txBody>
      </p:sp>
      <p:sp>
        <p:nvSpPr>
          <p:cNvPr id="834" name="Google Shape;834;p99"/>
          <p:cNvSpPr txBox="1"/>
          <p:nvPr/>
        </p:nvSpPr>
        <p:spPr>
          <a:xfrm>
            <a:off x="7613100" y="252700"/>
            <a:ext cx="121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Accessibility</a:t>
            </a:r>
            <a:endParaRPr>
              <a:latin typeface="Playfair Display SemiBold"/>
              <a:ea typeface="Playfair Display SemiBold"/>
              <a:cs typeface="Playfair Display SemiBold"/>
              <a:sym typeface="Playfair Display SemiBold"/>
            </a:endParaRPr>
          </a:p>
        </p:txBody>
      </p:sp>
      <p:pic>
        <p:nvPicPr>
          <p:cNvPr id="835" name="Google Shape;835;p99"/>
          <p:cNvPicPr preferRelativeResize="0"/>
          <p:nvPr/>
        </p:nvPicPr>
        <p:blipFill>
          <a:blip r:embed="rId3">
            <a:alphaModFix/>
          </a:blip>
          <a:stretch>
            <a:fillRect/>
          </a:stretch>
        </p:blipFill>
        <p:spPr>
          <a:xfrm>
            <a:off x="1000325" y="878788"/>
            <a:ext cx="3136850" cy="1925725"/>
          </a:xfrm>
          <a:prstGeom prst="rect">
            <a:avLst/>
          </a:prstGeom>
          <a:noFill/>
          <a:ln w="25400" cap="flat" cmpd="sng">
            <a:solidFill>
              <a:srgbClr val="000000"/>
            </a:solidFill>
            <a:prstDash val="solid"/>
            <a:miter lim="8000"/>
            <a:headEnd type="none" w="sm" len="sm"/>
            <a:tailEnd type="none" w="sm" len="sm"/>
          </a:ln>
        </p:spPr>
      </p:pic>
      <p:pic>
        <p:nvPicPr>
          <p:cNvPr id="836" name="Google Shape;836;p99"/>
          <p:cNvPicPr preferRelativeResize="0"/>
          <p:nvPr/>
        </p:nvPicPr>
        <p:blipFill>
          <a:blip r:embed="rId4">
            <a:alphaModFix/>
          </a:blip>
          <a:stretch>
            <a:fillRect/>
          </a:stretch>
        </p:blipFill>
        <p:spPr>
          <a:xfrm>
            <a:off x="4768025" y="880062"/>
            <a:ext cx="3136850" cy="1923300"/>
          </a:xfrm>
          <a:prstGeom prst="rect">
            <a:avLst/>
          </a:prstGeom>
          <a:noFill/>
          <a:ln w="25400" cap="flat" cmpd="sng">
            <a:solidFill>
              <a:srgbClr val="000000"/>
            </a:solidFill>
            <a:prstDash val="solid"/>
            <a:miter lim="8000"/>
            <a:headEnd type="none" w="sm" len="sm"/>
            <a:tailEnd type="none" w="sm" len="sm"/>
          </a:ln>
        </p:spPr>
      </p:pic>
      <p:pic>
        <p:nvPicPr>
          <p:cNvPr id="837" name="Google Shape;837;p99"/>
          <p:cNvPicPr preferRelativeResize="0"/>
          <p:nvPr/>
        </p:nvPicPr>
        <p:blipFill>
          <a:blip r:embed="rId5">
            <a:alphaModFix/>
          </a:blip>
          <a:stretch>
            <a:fillRect/>
          </a:stretch>
        </p:blipFill>
        <p:spPr>
          <a:xfrm>
            <a:off x="2835975" y="2937350"/>
            <a:ext cx="3136850" cy="1895826"/>
          </a:xfrm>
          <a:prstGeom prst="rect">
            <a:avLst/>
          </a:prstGeom>
          <a:noFill/>
          <a:ln w="25400" cap="flat" cmpd="sng">
            <a:solidFill>
              <a:srgbClr val="000000"/>
            </a:solidFill>
            <a:prstDash val="solid"/>
            <a:miter lim="8000"/>
            <a:headEnd type="none" w="sm" len="sm"/>
            <a:tailEnd type="none" w="sm" len="sm"/>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100"/>
          <p:cNvSpPr txBox="1">
            <a:spLocks noGrp="1"/>
          </p:cNvSpPr>
          <p:nvPr>
            <p:ph type="title"/>
          </p:nvPr>
        </p:nvSpPr>
        <p:spPr>
          <a:xfrm>
            <a:off x="311700" y="25270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Understanding </a:t>
            </a:r>
            <a:endParaRPr/>
          </a:p>
        </p:txBody>
      </p:sp>
      <p:sp>
        <p:nvSpPr>
          <p:cNvPr id="843" name="Google Shape;843;p100"/>
          <p:cNvSpPr txBox="1"/>
          <p:nvPr/>
        </p:nvSpPr>
        <p:spPr>
          <a:xfrm>
            <a:off x="7613100" y="252700"/>
            <a:ext cx="121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Accessibility</a:t>
            </a:r>
            <a:endParaRPr>
              <a:latin typeface="Playfair Display SemiBold"/>
              <a:ea typeface="Playfair Display SemiBold"/>
              <a:cs typeface="Playfair Display SemiBold"/>
              <a:sym typeface="Playfair Display SemiBold"/>
            </a:endParaRPr>
          </a:p>
        </p:txBody>
      </p:sp>
      <p:pic>
        <p:nvPicPr>
          <p:cNvPr id="844" name="Google Shape;844;p100"/>
          <p:cNvPicPr preferRelativeResize="0"/>
          <p:nvPr/>
        </p:nvPicPr>
        <p:blipFill>
          <a:blip r:embed="rId3">
            <a:alphaModFix/>
          </a:blip>
          <a:stretch>
            <a:fillRect/>
          </a:stretch>
        </p:blipFill>
        <p:spPr>
          <a:xfrm>
            <a:off x="4571988" y="878800"/>
            <a:ext cx="3199275" cy="1925700"/>
          </a:xfrm>
          <a:prstGeom prst="rect">
            <a:avLst/>
          </a:prstGeom>
          <a:noFill/>
          <a:ln w="25400" cap="flat" cmpd="sng">
            <a:solidFill>
              <a:srgbClr val="000000"/>
            </a:solidFill>
            <a:prstDash val="solid"/>
            <a:miter lim="8000"/>
            <a:headEnd type="none" w="sm" len="sm"/>
            <a:tailEnd type="none" w="sm" len="sm"/>
          </a:ln>
        </p:spPr>
      </p:pic>
      <p:pic>
        <p:nvPicPr>
          <p:cNvPr id="845" name="Google Shape;845;p100"/>
          <p:cNvPicPr preferRelativeResize="0"/>
          <p:nvPr/>
        </p:nvPicPr>
        <p:blipFill>
          <a:blip r:embed="rId4">
            <a:alphaModFix/>
          </a:blip>
          <a:stretch>
            <a:fillRect/>
          </a:stretch>
        </p:blipFill>
        <p:spPr>
          <a:xfrm>
            <a:off x="788925" y="866450"/>
            <a:ext cx="3199275" cy="1950407"/>
          </a:xfrm>
          <a:prstGeom prst="rect">
            <a:avLst/>
          </a:prstGeom>
          <a:noFill/>
          <a:ln w="25400" cap="flat" cmpd="sng">
            <a:solidFill>
              <a:srgbClr val="000000"/>
            </a:solidFill>
            <a:prstDash val="solid"/>
            <a:miter lim="8000"/>
            <a:headEnd type="none" w="sm" len="sm"/>
            <a:tailEnd type="none" w="sm" len="sm"/>
          </a:ln>
        </p:spPr>
      </p:pic>
      <p:pic>
        <p:nvPicPr>
          <p:cNvPr id="846" name="Google Shape;846;p100"/>
          <p:cNvPicPr preferRelativeResize="0"/>
          <p:nvPr/>
        </p:nvPicPr>
        <p:blipFill>
          <a:blip r:embed="rId5">
            <a:alphaModFix/>
          </a:blip>
          <a:stretch>
            <a:fillRect/>
          </a:stretch>
        </p:blipFill>
        <p:spPr>
          <a:xfrm>
            <a:off x="2736375" y="2984650"/>
            <a:ext cx="3199275" cy="1928756"/>
          </a:xfrm>
          <a:prstGeom prst="rect">
            <a:avLst/>
          </a:prstGeom>
          <a:noFill/>
          <a:ln w="25400" cap="flat" cmpd="sng">
            <a:solidFill>
              <a:srgbClr val="000000"/>
            </a:solidFill>
            <a:prstDash val="solid"/>
            <a:miter lim="8000"/>
            <a:headEnd type="none" w="sm" len="sm"/>
            <a:tailEnd type="none" w="sm" len="sm"/>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101"/>
          <p:cNvSpPr txBox="1">
            <a:spLocks noGrp="1"/>
          </p:cNvSpPr>
          <p:nvPr>
            <p:ph type="title"/>
          </p:nvPr>
        </p:nvSpPr>
        <p:spPr>
          <a:xfrm>
            <a:off x="311700" y="25270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Preparation</a:t>
            </a:r>
            <a:endParaRPr/>
          </a:p>
        </p:txBody>
      </p:sp>
      <p:sp>
        <p:nvSpPr>
          <p:cNvPr id="852" name="Google Shape;852;p101"/>
          <p:cNvSpPr txBox="1"/>
          <p:nvPr/>
        </p:nvSpPr>
        <p:spPr>
          <a:xfrm>
            <a:off x="7613100" y="252700"/>
            <a:ext cx="121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Accessibility</a:t>
            </a:r>
            <a:endParaRPr>
              <a:latin typeface="Playfair Display SemiBold"/>
              <a:ea typeface="Playfair Display SemiBold"/>
              <a:cs typeface="Playfair Display SemiBold"/>
              <a:sym typeface="Playfair Display SemiBold"/>
            </a:endParaRPr>
          </a:p>
        </p:txBody>
      </p:sp>
      <p:pic>
        <p:nvPicPr>
          <p:cNvPr id="853" name="Google Shape;853;p101"/>
          <p:cNvPicPr preferRelativeResize="0"/>
          <p:nvPr/>
        </p:nvPicPr>
        <p:blipFill>
          <a:blip r:embed="rId3">
            <a:alphaModFix/>
          </a:blip>
          <a:stretch>
            <a:fillRect/>
          </a:stretch>
        </p:blipFill>
        <p:spPr>
          <a:xfrm>
            <a:off x="1600900" y="1158375"/>
            <a:ext cx="1509550" cy="2919925"/>
          </a:xfrm>
          <a:prstGeom prst="rect">
            <a:avLst/>
          </a:prstGeom>
          <a:noFill/>
          <a:ln w="28575" cap="flat" cmpd="sng">
            <a:solidFill>
              <a:schemeClr val="accent1"/>
            </a:solidFill>
            <a:prstDash val="solid"/>
            <a:round/>
            <a:headEnd type="none" w="sm" len="sm"/>
            <a:tailEnd type="none" w="sm" len="sm"/>
          </a:ln>
        </p:spPr>
      </p:pic>
      <p:sp>
        <p:nvSpPr>
          <p:cNvPr id="854" name="Google Shape;854;p101"/>
          <p:cNvSpPr txBox="1"/>
          <p:nvPr/>
        </p:nvSpPr>
        <p:spPr>
          <a:xfrm>
            <a:off x="3258200" y="2277238"/>
            <a:ext cx="2515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Duplicating of columns (x4) to have more than 1000 Data Records</a:t>
            </a:r>
            <a:endParaRPr>
              <a:latin typeface="Lato"/>
              <a:ea typeface="Lato"/>
              <a:cs typeface="Lato"/>
              <a:sym typeface="Lato"/>
            </a:endParaRPr>
          </a:p>
        </p:txBody>
      </p:sp>
      <p:pic>
        <p:nvPicPr>
          <p:cNvPr id="855" name="Google Shape;855;p101"/>
          <p:cNvPicPr preferRelativeResize="0"/>
          <p:nvPr/>
        </p:nvPicPr>
        <p:blipFill>
          <a:blip r:embed="rId4">
            <a:alphaModFix/>
          </a:blip>
          <a:stretch>
            <a:fillRect/>
          </a:stretch>
        </p:blipFill>
        <p:spPr>
          <a:xfrm>
            <a:off x="5921750" y="1158375"/>
            <a:ext cx="1579543" cy="2919925"/>
          </a:xfrm>
          <a:prstGeom prst="rect">
            <a:avLst/>
          </a:prstGeom>
          <a:noFill/>
          <a:ln w="28575" cap="flat" cmpd="sng">
            <a:solidFill>
              <a:schemeClr val="accent1"/>
            </a:solidFill>
            <a:prstDash val="solid"/>
            <a:round/>
            <a:headEnd type="none" w="sm" len="sm"/>
            <a:tailEnd type="none" w="sm" len="sm"/>
          </a:ln>
        </p:spPr>
      </p:pic>
      <p:sp>
        <p:nvSpPr>
          <p:cNvPr id="856" name="Google Shape;856;p101"/>
          <p:cNvSpPr/>
          <p:nvPr/>
        </p:nvSpPr>
        <p:spPr>
          <a:xfrm>
            <a:off x="3323450" y="3034000"/>
            <a:ext cx="2385300" cy="2049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01"/>
          <p:cNvSpPr txBox="1"/>
          <p:nvPr/>
        </p:nvSpPr>
        <p:spPr>
          <a:xfrm>
            <a:off x="1537275" y="4155800"/>
            <a:ext cx="163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266  Data Records</a:t>
            </a:r>
            <a:endParaRPr>
              <a:latin typeface="Lato"/>
              <a:ea typeface="Lato"/>
              <a:cs typeface="Lato"/>
              <a:sym typeface="Lato"/>
            </a:endParaRPr>
          </a:p>
        </p:txBody>
      </p:sp>
      <p:sp>
        <p:nvSpPr>
          <p:cNvPr id="858" name="Google Shape;858;p101"/>
          <p:cNvSpPr txBox="1"/>
          <p:nvPr/>
        </p:nvSpPr>
        <p:spPr>
          <a:xfrm>
            <a:off x="5848550" y="4155800"/>
            <a:ext cx="191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1064  Data Records</a:t>
            </a:r>
            <a:endParaRPr>
              <a:latin typeface="Lato"/>
              <a:ea typeface="Lato"/>
              <a:cs typeface="Lato"/>
              <a:sym typeface="Lato"/>
            </a:endParaRPr>
          </a:p>
        </p:txBody>
      </p:sp>
      <p:pic>
        <p:nvPicPr>
          <p:cNvPr id="859" name="Google Shape;859;p101"/>
          <p:cNvPicPr preferRelativeResize="0"/>
          <p:nvPr/>
        </p:nvPicPr>
        <p:blipFill>
          <a:blip r:embed="rId5">
            <a:alphaModFix/>
          </a:blip>
          <a:stretch>
            <a:fillRect/>
          </a:stretch>
        </p:blipFill>
        <p:spPr>
          <a:xfrm>
            <a:off x="3444500" y="3327400"/>
            <a:ext cx="363300" cy="363300"/>
          </a:xfrm>
          <a:prstGeom prst="rect">
            <a:avLst/>
          </a:prstGeom>
          <a:noFill/>
          <a:ln w="9525" cap="flat" cmpd="sng">
            <a:solidFill>
              <a:schemeClr val="lt1"/>
            </a:solidFill>
            <a:prstDash val="solid"/>
            <a:round/>
            <a:headEnd type="none" w="sm" len="sm"/>
            <a:tailEnd type="none" w="sm" len="sm"/>
          </a:ln>
        </p:spPr>
      </p:pic>
      <p:sp>
        <p:nvSpPr>
          <p:cNvPr id="860" name="Google Shape;860;p101"/>
          <p:cNvSpPr txBox="1"/>
          <p:nvPr/>
        </p:nvSpPr>
        <p:spPr>
          <a:xfrm>
            <a:off x="3807800" y="3308950"/>
            <a:ext cx="177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Data Granularity </a:t>
            </a:r>
            <a:endParaRPr>
              <a:latin typeface="Lato"/>
              <a:ea typeface="Lato"/>
              <a:cs typeface="Lato"/>
              <a:sym typeface="Lato"/>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102"/>
          <p:cNvSpPr txBox="1">
            <a:spLocks noGrp="1"/>
          </p:cNvSpPr>
          <p:nvPr>
            <p:ph type="title"/>
          </p:nvPr>
        </p:nvSpPr>
        <p:spPr>
          <a:xfrm>
            <a:off x="311700" y="25270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Correlation Matrix</a:t>
            </a:r>
            <a:endParaRPr/>
          </a:p>
        </p:txBody>
      </p:sp>
      <p:sp>
        <p:nvSpPr>
          <p:cNvPr id="866" name="Google Shape;866;p102"/>
          <p:cNvSpPr txBox="1"/>
          <p:nvPr/>
        </p:nvSpPr>
        <p:spPr>
          <a:xfrm>
            <a:off x="7613100" y="252700"/>
            <a:ext cx="121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Accessibility</a:t>
            </a:r>
            <a:endParaRPr>
              <a:latin typeface="Playfair Display SemiBold"/>
              <a:ea typeface="Playfair Display SemiBold"/>
              <a:cs typeface="Playfair Display SemiBold"/>
              <a:sym typeface="Playfair Display SemiBold"/>
            </a:endParaRPr>
          </a:p>
        </p:txBody>
      </p:sp>
      <p:pic>
        <p:nvPicPr>
          <p:cNvPr id="867" name="Google Shape;867;p102"/>
          <p:cNvPicPr preferRelativeResize="0"/>
          <p:nvPr/>
        </p:nvPicPr>
        <p:blipFill>
          <a:blip r:embed="rId3">
            <a:alphaModFix/>
          </a:blip>
          <a:stretch>
            <a:fillRect/>
          </a:stretch>
        </p:blipFill>
        <p:spPr>
          <a:xfrm>
            <a:off x="311700" y="1487775"/>
            <a:ext cx="6999076" cy="3104000"/>
          </a:xfrm>
          <a:prstGeom prst="rect">
            <a:avLst/>
          </a:prstGeom>
          <a:noFill/>
          <a:ln w="19050" cap="flat" cmpd="sng">
            <a:solidFill>
              <a:schemeClr val="dk2"/>
            </a:solidFill>
            <a:prstDash val="solid"/>
            <a:round/>
            <a:headEnd type="none" w="sm" len="sm"/>
            <a:tailEnd type="none" w="sm" len="sm"/>
          </a:ln>
        </p:spPr>
      </p:pic>
      <p:sp>
        <p:nvSpPr>
          <p:cNvPr id="868" name="Google Shape;868;p102"/>
          <p:cNvSpPr txBox="1"/>
          <p:nvPr/>
        </p:nvSpPr>
        <p:spPr>
          <a:xfrm>
            <a:off x="265125" y="1063038"/>
            <a:ext cx="540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latin typeface="Lato"/>
                <a:ea typeface="Lato"/>
                <a:cs typeface="Lato"/>
                <a:sym typeface="Lato"/>
              </a:rPr>
              <a:t>Correlation Coefficient of Healthcare to other variables is &lt; 0.7</a:t>
            </a:r>
            <a:endParaRPr u="sng">
              <a:latin typeface="Lato"/>
              <a:ea typeface="Lato"/>
              <a:cs typeface="Lato"/>
              <a:sym typeface="Lato"/>
            </a:endParaRPr>
          </a:p>
        </p:txBody>
      </p:sp>
      <p:sp>
        <p:nvSpPr>
          <p:cNvPr id="869" name="Google Shape;869;p102"/>
          <p:cNvSpPr/>
          <p:nvPr/>
        </p:nvSpPr>
        <p:spPr>
          <a:xfrm>
            <a:off x="7445000" y="3210275"/>
            <a:ext cx="363300" cy="400200"/>
          </a:xfrm>
          <a:prstGeom prst="mathMultiply">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0" name="Google Shape;870;p102"/>
          <p:cNvPicPr preferRelativeResize="0"/>
          <p:nvPr/>
        </p:nvPicPr>
        <p:blipFill>
          <a:blip r:embed="rId4">
            <a:alphaModFix/>
          </a:blip>
          <a:stretch>
            <a:fillRect/>
          </a:stretch>
        </p:blipFill>
        <p:spPr>
          <a:xfrm>
            <a:off x="7445000" y="2265175"/>
            <a:ext cx="363300" cy="363300"/>
          </a:xfrm>
          <a:prstGeom prst="rect">
            <a:avLst/>
          </a:prstGeom>
          <a:noFill/>
          <a:ln w="9525" cap="flat" cmpd="sng">
            <a:solidFill>
              <a:schemeClr val="lt1"/>
            </a:solidFill>
            <a:prstDash val="solid"/>
            <a:round/>
            <a:headEnd type="none" w="sm" len="sm"/>
            <a:tailEnd type="none" w="sm" len="sm"/>
          </a:ln>
        </p:spPr>
      </p:pic>
      <p:sp>
        <p:nvSpPr>
          <p:cNvPr id="871" name="Google Shape;871;p102"/>
          <p:cNvSpPr txBox="1"/>
          <p:nvPr/>
        </p:nvSpPr>
        <p:spPr>
          <a:xfrm>
            <a:off x="7808300" y="2139025"/>
            <a:ext cx="135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Statistically Significant </a:t>
            </a:r>
            <a:endParaRPr>
              <a:latin typeface="Lato"/>
              <a:ea typeface="Lato"/>
              <a:cs typeface="Lato"/>
              <a:sym typeface="Lato"/>
            </a:endParaRPr>
          </a:p>
        </p:txBody>
      </p:sp>
      <p:sp>
        <p:nvSpPr>
          <p:cNvPr id="872" name="Google Shape;872;p102"/>
          <p:cNvSpPr txBox="1"/>
          <p:nvPr/>
        </p:nvSpPr>
        <p:spPr>
          <a:xfrm>
            <a:off x="7668525" y="3210275"/>
            <a:ext cx="154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Multicollinearity </a:t>
            </a:r>
            <a:endParaRPr>
              <a:latin typeface="Lato"/>
              <a:ea typeface="Lato"/>
              <a:cs typeface="Lato"/>
              <a:sym typeface="Lato"/>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03"/>
          <p:cNvSpPr txBox="1">
            <a:spLocks noGrp="1"/>
          </p:cNvSpPr>
          <p:nvPr>
            <p:ph type="title"/>
          </p:nvPr>
        </p:nvSpPr>
        <p:spPr>
          <a:xfrm>
            <a:off x="395550" y="736125"/>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Modelling Techniques </a:t>
            </a:r>
            <a:endParaRPr/>
          </a:p>
        </p:txBody>
      </p:sp>
      <p:sp>
        <p:nvSpPr>
          <p:cNvPr id="878" name="Google Shape;878;p103"/>
          <p:cNvSpPr txBox="1">
            <a:spLocks noGrp="1"/>
          </p:cNvSpPr>
          <p:nvPr>
            <p:ph type="body" idx="1"/>
          </p:nvPr>
        </p:nvSpPr>
        <p:spPr>
          <a:xfrm>
            <a:off x="3050700" y="1730150"/>
            <a:ext cx="3042600" cy="12888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500"/>
              <a:t>- Decision Tree </a:t>
            </a:r>
            <a:endParaRPr sz="2500"/>
          </a:p>
          <a:p>
            <a:pPr marL="0" lvl="0" indent="0" algn="l" rtl="0">
              <a:spcBef>
                <a:spcPts val="1200"/>
              </a:spcBef>
              <a:spcAft>
                <a:spcPts val="1200"/>
              </a:spcAft>
              <a:buNone/>
            </a:pPr>
            <a:r>
              <a:rPr lang="en" sz="2500"/>
              <a:t>- Linear Regression</a:t>
            </a:r>
            <a:endParaRPr sz="2500"/>
          </a:p>
        </p:txBody>
      </p:sp>
      <p:sp>
        <p:nvSpPr>
          <p:cNvPr id="879" name="Google Shape;879;p103"/>
          <p:cNvSpPr txBox="1"/>
          <p:nvPr/>
        </p:nvSpPr>
        <p:spPr>
          <a:xfrm>
            <a:off x="7613100" y="252700"/>
            <a:ext cx="121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Accessibility</a:t>
            </a:r>
            <a:endParaRPr>
              <a:latin typeface="Playfair Display SemiBold"/>
              <a:ea typeface="Playfair Display SemiBold"/>
              <a:cs typeface="Playfair Display SemiBold"/>
              <a:sym typeface="Playfair Display SemiBo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104"/>
          <p:cNvSpPr txBox="1">
            <a:spLocks noGrp="1"/>
          </p:cNvSpPr>
          <p:nvPr>
            <p:ph type="title"/>
          </p:nvPr>
        </p:nvSpPr>
        <p:spPr>
          <a:xfrm>
            <a:off x="311700" y="2329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Decision Tree</a:t>
            </a:r>
            <a:endParaRPr/>
          </a:p>
        </p:txBody>
      </p:sp>
      <p:sp>
        <p:nvSpPr>
          <p:cNvPr id="885" name="Google Shape;885;p104"/>
          <p:cNvSpPr txBox="1"/>
          <p:nvPr/>
        </p:nvSpPr>
        <p:spPr>
          <a:xfrm>
            <a:off x="7613100" y="252700"/>
            <a:ext cx="121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Accessibility</a:t>
            </a:r>
            <a:endParaRPr>
              <a:latin typeface="Playfair Display SemiBold"/>
              <a:ea typeface="Playfair Display SemiBold"/>
              <a:cs typeface="Playfair Display SemiBold"/>
              <a:sym typeface="Playfair Display SemiBold"/>
            </a:endParaRPr>
          </a:p>
        </p:txBody>
      </p:sp>
      <p:pic>
        <p:nvPicPr>
          <p:cNvPr id="886" name="Google Shape;886;p104"/>
          <p:cNvPicPr preferRelativeResize="0"/>
          <p:nvPr/>
        </p:nvPicPr>
        <p:blipFill>
          <a:blip r:embed="rId3">
            <a:alphaModFix/>
          </a:blip>
          <a:stretch>
            <a:fillRect/>
          </a:stretch>
        </p:blipFill>
        <p:spPr>
          <a:xfrm>
            <a:off x="3941550" y="1274538"/>
            <a:ext cx="2288900" cy="3399230"/>
          </a:xfrm>
          <a:prstGeom prst="rect">
            <a:avLst/>
          </a:prstGeom>
          <a:noFill/>
          <a:ln w="19050" cap="flat" cmpd="sng">
            <a:solidFill>
              <a:schemeClr val="dk2"/>
            </a:solidFill>
            <a:prstDash val="solid"/>
            <a:round/>
            <a:headEnd type="none" w="sm" len="sm"/>
            <a:tailEnd type="none" w="sm" len="sm"/>
          </a:ln>
        </p:spPr>
      </p:pic>
      <p:sp>
        <p:nvSpPr>
          <p:cNvPr id="887" name="Google Shape;887;p104"/>
          <p:cNvSpPr txBox="1"/>
          <p:nvPr/>
        </p:nvSpPr>
        <p:spPr>
          <a:xfrm>
            <a:off x="1416400" y="859050"/>
            <a:ext cx="2129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u="sng">
                <a:latin typeface="Lato"/>
                <a:ea typeface="Lato"/>
                <a:cs typeface="Lato"/>
                <a:sym typeface="Lato"/>
              </a:rPr>
              <a:t>Parameter Tuning </a:t>
            </a:r>
            <a:endParaRPr sz="1500" u="sng">
              <a:latin typeface="Lato"/>
              <a:ea typeface="Lato"/>
              <a:cs typeface="Lato"/>
              <a:sym typeface="Lato"/>
            </a:endParaRPr>
          </a:p>
        </p:txBody>
      </p:sp>
      <p:cxnSp>
        <p:nvCxnSpPr>
          <p:cNvPr id="888" name="Google Shape;888;p104"/>
          <p:cNvCxnSpPr/>
          <p:nvPr/>
        </p:nvCxnSpPr>
        <p:spPr>
          <a:xfrm>
            <a:off x="6230452" y="2972050"/>
            <a:ext cx="450000" cy="4200"/>
          </a:xfrm>
          <a:prstGeom prst="straightConnector1">
            <a:avLst/>
          </a:prstGeom>
          <a:noFill/>
          <a:ln w="19050" cap="flat" cmpd="sng">
            <a:solidFill>
              <a:schemeClr val="dk2"/>
            </a:solidFill>
            <a:prstDash val="solid"/>
            <a:round/>
            <a:headEnd type="none" w="med" len="med"/>
            <a:tailEnd type="triangle" w="med" len="med"/>
          </a:ln>
        </p:spPr>
      </p:cxnSp>
      <p:sp>
        <p:nvSpPr>
          <p:cNvPr id="889" name="Google Shape;889;p104"/>
          <p:cNvSpPr txBox="1"/>
          <p:nvPr/>
        </p:nvSpPr>
        <p:spPr>
          <a:xfrm>
            <a:off x="6765175" y="2048038"/>
            <a:ext cx="1658100" cy="198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Lato"/>
                <a:ea typeface="Lato"/>
                <a:cs typeface="Lato"/>
                <a:sym typeface="Lato"/>
              </a:rPr>
              <a:t>Maximum branches increase from 2 to 3</a:t>
            </a:r>
            <a:endParaRPr sz="1300">
              <a:latin typeface="Lato"/>
              <a:ea typeface="Lato"/>
              <a:cs typeface="Lato"/>
              <a:sym typeface="Lato"/>
            </a:endParaRPr>
          </a:p>
          <a:p>
            <a:pPr marL="0" lvl="0" indent="0" algn="l" rtl="0">
              <a:spcBef>
                <a:spcPts val="0"/>
              </a:spcBef>
              <a:spcAft>
                <a:spcPts val="0"/>
              </a:spcAft>
              <a:buNone/>
            </a:pPr>
            <a:endParaRPr sz="1300">
              <a:latin typeface="Lato"/>
              <a:ea typeface="Lato"/>
              <a:cs typeface="Lato"/>
              <a:sym typeface="Lato"/>
            </a:endParaRPr>
          </a:p>
          <a:p>
            <a:pPr marL="0" lvl="0" indent="0" algn="l" rtl="0">
              <a:spcBef>
                <a:spcPts val="0"/>
              </a:spcBef>
              <a:spcAft>
                <a:spcPts val="0"/>
              </a:spcAft>
              <a:buNone/>
            </a:pPr>
            <a:r>
              <a:rPr lang="en" sz="1300">
                <a:latin typeface="Lato"/>
                <a:ea typeface="Lato"/>
                <a:cs typeface="Lato"/>
                <a:sym typeface="Lato"/>
              </a:rPr>
              <a:t>Maximum levels increase from 6 to 8</a:t>
            </a:r>
            <a:endParaRPr sz="1300">
              <a:latin typeface="Lato"/>
              <a:ea typeface="Lato"/>
              <a:cs typeface="Lato"/>
              <a:sym typeface="Lato"/>
            </a:endParaRPr>
          </a:p>
          <a:p>
            <a:pPr marL="0" lvl="0" indent="0" algn="l" rtl="0">
              <a:spcBef>
                <a:spcPts val="0"/>
              </a:spcBef>
              <a:spcAft>
                <a:spcPts val="0"/>
              </a:spcAft>
              <a:buNone/>
            </a:pPr>
            <a:endParaRPr sz="1300">
              <a:latin typeface="Lato"/>
              <a:ea typeface="Lato"/>
              <a:cs typeface="Lato"/>
              <a:sym typeface="Lato"/>
            </a:endParaRPr>
          </a:p>
          <a:p>
            <a:pPr marL="0" lvl="0" indent="0" algn="l" rtl="0">
              <a:spcBef>
                <a:spcPts val="0"/>
              </a:spcBef>
              <a:spcAft>
                <a:spcPts val="0"/>
              </a:spcAft>
              <a:buNone/>
            </a:pPr>
            <a:r>
              <a:rPr lang="en" sz="1300">
                <a:latin typeface="Lato"/>
                <a:ea typeface="Lato"/>
                <a:cs typeface="Lato"/>
                <a:sym typeface="Lato"/>
              </a:rPr>
              <a:t>Predictor bins increase from 50 to 300</a:t>
            </a:r>
            <a:endParaRPr sz="1300">
              <a:latin typeface="Lato"/>
              <a:ea typeface="Lato"/>
              <a:cs typeface="Lato"/>
              <a:sym typeface="Lato"/>
            </a:endParaRPr>
          </a:p>
        </p:txBody>
      </p:sp>
      <p:pic>
        <p:nvPicPr>
          <p:cNvPr id="890" name="Google Shape;890;p104"/>
          <p:cNvPicPr preferRelativeResize="0"/>
          <p:nvPr/>
        </p:nvPicPr>
        <p:blipFill>
          <a:blip r:embed="rId4">
            <a:alphaModFix/>
          </a:blip>
          <a:stretch>
            <a:fillRect/>
          </a:stretch>
        </p:blipFill>
        <p:spPr>
          <a:xfrm>
            <a:off x="1458350" y="1274563"/>
            <a:ext cx="2249496" cy="33992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105"/>
          <p:cNvSpPr txBox="1">
            <a:spLocks noGrp="1"/>
          </p:cNvSpPr>
          <p:nvPr>
            <p:ph type="title"/>
          </p:nvPr>
        </p:nvSpPr>
        <p:spPr>
          <a:xfrm>
            <a:off x="311700" y="2329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Decision Tree</a:t>
            </a:r>
            <a:endParaRPr/>
          </a:p>
        </p:txBody>
      </p:sp>
      <p:sp>
        <p:nvSpPr>
          <p:cNvPr id="896" name="Google Shape;896;p105"/>
          <p:cNvSpPr txBox="1"/>
          <p:nvPr/>
        </p:nvSpPr>
        <p:spPr>
          <a:xfrm>
            <a:off x="7613100" y="252700"/>
            <a:ext cx="121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Accessibility</a:t>
            </a:r>
            <a:endParaRPr>
              <a:latin typeface="Playfair Display SemiBold"/>
              <a:ea typeface="Playfair Display SemiBold"/>
              <a:cs typeface="Playfair Display SemiBold"/>
              <a:sym typeface="Playfair Display SemiBold"/>
            </a:endParaRPr>
          </a:p>
        </p:txBody>
      </p:sp>
      <p:sp>
        <p:nvSpPr>
          <p:cNvPr id="897" name="Google Shape;897;p105"/>
          <p:cNvSpPr txBox="1"/>
          <p:nvPr/>
        </p:nvSpPr>
        <p:spPr>
          <a:xfrm>
            <a:off x="875975" y="859050"/>
            <a:ext cx="3633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u="sng">
                <a:latin typeface="Lato"/>
                <a:ea typeface="Lato"/>
                <a:cs typeface="Lato"/>
                <a:sym typeface="Lato"/>
              </a:rPr>
              <a:t>Before Parameter Tuning </a:t>
            </a:r>
            <a:endParaRPr sz="1500" u="sng">
              <a:latin typeface="Lato"/>
              <a:ea typeface="Lato"/>
              <a:cs typeface="Lato"/>
              <a:sym typeface="Lato"/>
            </a:endParaRPr>
          </a:p>
        </p:txBody>
      </p:sp>
      <p:pic>
        <p:nvPicPr>
          <p:cNvPr id="898" name="Google Shape;898;p105"/>
          <p:cNvPicPr preferRelativeResize="0"/>
          <p:nvPr/>
        </p:nvPicPr>
        <p:blipFill>
          <a:blip r:embed="rId3">
            <a:alphaModFix/>
          </a:blip>
          <a:stretch>
            <a:fillRect/>
          </a:stretch>
        </p:blipFill>
        <p:spPr>
          <a:xfrm>
            <a:off x="875975" y="1236325"/>
            <a:ext cx="7758525" cy="478725"/>
          </a:xfrm>
          <a:prstGeom prst="rect">
            <a:avLst/>
          </a:prstGeom>
          <a:noFill/>
          <a:ln>
            <a:noFill/>
          </a:ln>
        </p:spPr>
      </p:pic>
      <p:sp>
        <p:nvSpPr>
          <p:cNvPr id="899" name="Google Shape;899;p105"/>
          <p:cNvSpPr txBox="1"/>
          <p:nvPr/>
        </p:nvSpPr>
        <p:spPr>
          <a:xfrm>
            <a:off x="843363" y="3081475"/>
            <a:ext cx="3633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u="sng">
                <a:latin typeface="Lato"/>
                <a:ea typeface="Lato"/>
                <a:cs typeface="Lato"/>
                <a:sym typeface="Lato"/>
              </a:rPr>
              <a:t>After Parameter Tuning </a:t>
            </a:r>
            <a:endParaRPr sz="1500" u="sng">
              <a:latin typeface="Lato"/>
              <a:ea typeface="Lato"/>
              <a:cs typeface="Lato"/>
              <a:sym typeface="Lato"/>
            </a:endParaRPr>
          </a:p>
        </p:txBody>
      </p:sp>
      <p:cxnSp>
        <p:nvCxnSpPr>
          <p:cNvPr id="900" name="Google Shape;900;p105"/>
          <p:cNvCxnSpPr>
            <a:stCxn id="898" idx="2"/>
          </p:cNvCxnSpPr>
          <p:nvPr/>
        </p:nvCxnSpPr>
        <p:spPr>
          <a:xfrm>
            <a:off x="4755238" y="1715050"/>
            <a:ext cx="15600" cy="1471800"/>
          </a:xfrm>
          <a:prstGeom prst="straightConnector1">
            <a:avLst/>
          </a:prstGeom>
          <a:noFill/>
          <a:ln w="28575" cap="flat" cmpd="sng">
            <a:solidFill>
              <a:schemeClr val="dk2"/>
            </a:solidFill>
            <a:prstDash val="solid"/>
            <a:round/>
            <a:headEnd type="none" w="med" len="med"/>
            <a:tailEnd type="triangle" w="med" len="med"/>
          </a:ln>
        </p:spPr>
      </p:cxnSp>
      <p:sp>
        <p:nvSpPr>
          <p:cNvPr id="901" name="Google Shape;901;p105"/>
          <p:cNvSpPr txBox="1"/>
          <p:nvPr/>
        </p:nvSpPr>
        <p:spPr>
          <a:xfrm>
            <a:off x="4770850" y="2092325"/>
            <a:ext cx="30063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Lato"/>
                <a:ea typeface="Lato"/>
                <a:cs typeface="Lato"/>
                <a:sym typeface="Lato"/>
              </a:rPr>
              <a:t>Improvement of Validation ASE by reducing it</a:t>
            </a:r>
            <a:endParaRPr sz="1500">
              <a:latin typeface="Lato"/>
              <a:ea typeface="Lato"/>
              <a:cs typeface="Lato"/>
              <a:sym typeface="Lato"/>
            </a:endParaRPr>
          </a:p>
        </p:txBody>
      </p:sp>
      <p:pic>
        <p:nvPicPr>
          <p:cNvPr id="902" name="Google Shape;902;p105"/>
          <p:cNvPicPr preferRelativeResize="0"/>
          <p:nvPr/>
        </p:nvPicPr>
        <p:blipFill>
          <a:blip r:embed="rId4">
            <a:alphaModFix/>
          </a:blip>
          <a:stretch>
            <a:fillRect/>
          </a:stretch>
        </p:blipFill>
        <p:spPr>
          <a:xfrm>
            <a:off x="843375" y="3705275"/>
            <a:ext cx="8206714" cy="478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Understanding</a:t>
            </a:r>
            <a:endParaRPr/>
          </a:p>
        </p:txBody>
      </p:sp>
      <p:pic>
        <p:nvPicPr>
          <p:cNvPr id="115" name="Google Shape;115;p21"/>
          <p:cNvPicPr preferRelativeResize="0"/>
          <p:nvPr/>
        </p:nvPicPr>
        <p:blipFill>
          <a:blip r:embed="rId3">
            <a:alphaModFix/>
          </a:blip>
          <a:stretch>
            <a:fillRect/>
          </a:stretch>
        </p:blipFill>
        <p:spPr>
          <a:xfrm>
            <a:off x="244250" y="1319550"/>
            <a:ext cx="4640109" cy="3018401"/>
          </a:xfrm>
          <a:prstGeom prst="rect">
            <a:avLst/>
          </a:prstGeom>
          <a:noFill/>
          <a:ln w="9525" cap="flat" cmpd="sng">
            <a:solidFill>
              <a:schemeClr val="accent1"/>
            </a:solidFill>
            <a:prstDash val="solid"/>
            <a:round/>
            <a:headEnd type="none" w="sm" len="sm"/>
            <a:tailEnd type="none" w="sm" len="sm"/>
          </a:ln>
        </p:spPr>
      </p:pic>
      <p:pic>
        <p:nvPicPr>
          <p:cNvPr id="116" name="Google Shape;116;p21"/>
          <p:cNvPicPr preferRelativeResize="0"/>
          <p:nvPr/>
        </p:nvPicPr>
        <p:blipFill>
          <a:blip r:embed="rId4">
            <a:alphaModFix/>
          </a:blip>
          <a:stretch>
            <a:fillRect/>
          </a:stretch>
        </p:blipFill>
        <p:spPr>
          <a:xfrm>
            <a:off x="5434750" y="1319550"/>
            <a:ext cx="2905483" cy="3018400"/>
          </a:xfrm>
          <a:prstGeom prst="rect">
            <a:avLst/>
          </a:prstGeom>
          <a:noFill/>
          <a:ln w="9525" cap="flat" cmpd="sng">
            <a:solidFill>
              <a:schemeClr val="accent1"/>
            </a:solidFill>
            <a:prstDash val="solid"/>
            <a:round/>
            <a:headEnd type="none" w="sm" len="sm"/>
            <a:tailEnd type="none" w="sm" len="sm"/>
          </a:ln>
        </p:spPr>
      </p:pic>
      <p:sp>
        <p:nvSpPr>
          <p:cNvPr id="117" name="Google Shape;117;p21"/>
          <p:cNvSpPr txBox="1"/>
          <p:nvPr/>
        </p:nvSpPr>
        <p:spPr>
          <a:xfrm>
            <a:off x="7690500" y="252700"/>
            <a:ext cx="11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Finance </a:t>
            </a:r>
            <a:endParaRPr>
              <a:latin typeface="Playfair Display SemiBold"/>
              <a:ea typeface="Playfair Display SemiBold"/>
              <a:cs typeface="Playfair Display SemiBold"/>
              <a:sym typeface="Playfair Display SemiBold"/>
            </a:endParaRPr>
          </a:p>
        </p:txBody>
      </p:sp>
      <p:cxnSp>
        <p:nvCxnSpPr>
          <p:cNvPr id="118" name="Google Shape;118;p21"/>
          <p:cNvCxnSpPr/>
          <p:nvPr/>
        </p:nvCxnSpPr>
        <p:spPr>
          <a:xfrm>
            <a:off x="2368425" y="4337950"/>
            <a:ext cx="0" cy="285000"/>
          </a:xfrm>
          <a:prstGeom prst="straightConnector1">
            <a:avLst/>
          </a:prstGeom>
          <a:noFill/>
          <a:ln w="9525" cap="flat" cmpd="sng">
            <a:solidFill>
              <a:schemeClr val="dk2"/>
            </a:solidFill>
            <a:prstDash val="solid"/>
            <a:round/>
            <a:headEnd type="none" w="med" len="med"/>
            <a:tailEnd type="triangle" w="med" len="med"/>
          </a:ln>
        </p:spPr>
      </p:cxnSp>
      <p:sp>
        <p:nvSpPr>
          <p:cNvPr id="119" name="Google Shape;119;p21"/>
          <p:cNvSpPr txBox="1"/>
          <p:nvPr/>
        </p:nvSpPr>
        <p:spPr>
          <a:xfrm>
            <a:off x="1622650" y="4640050"/>
            <a:ext cx="15408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latin typeface="Lato"/>
                <a:ea typeface="Lato"/>
                <a:cs typeface="Lato"/>
                <a:sym typeface="Lato"/>
              </a:rPr>
              <a:t>Children Chart</a:t>
            </a:r>
            <a:endParaRPr sz="1300" b="1">
              <a:latin typeface="Lato"/>
              <a:ea typeface="Lato"/>
              <a:cs typeface="Lato"/>
              <a:sym typeface="Lato"/>
            </a:endParaRPr>
          </a:p>
        </p:txBody>
      </p:sp>
      <p:cxnSp>
        <p:nvCxnSpPr>
          <p:cNvPr id="120" name="Google Shape;120;p21"/>
          <p:cNvCxnSpPr/>
          <p:nvPr/>
        </p:nvCxnSpPr>
        <p:spPr>
          <a:xfrm>
            <a:off x="7016625" y="4337950"/>
            <a:ext cx="0" cy="285000"/>
          </a:xfrm>
          <a:prstGeom prst="straightConnector1">
            <a:avLst/>
          </a:prstGeom>
          <a:noFill/>
          <a:ln w="9525" cap="flat" cmpd="sng">
            <a:solidFill>
              <a:schemeClr val="dk2"/>
            </a:solidFill>
            <a:prstDash val="solid"/>
            <a:round/>
            <a:headEnd type="none" w="med" len="med"/>
            <a:tailEnd type="triangle" w="med" len="med"/>
          </a:ln>
        </p:spPr>
      </p:cxnSp>
      <p:sp>
        <p:nvSpPr>
          <p:cNvPr id="121" name="Google Shape;121;p21"/>
          <p:cNvSpPr txBox="1"/>
          <p:nvPr/>
        </p:nvSpPr>
        <p:spPr>
          <a:xfrm>
            <a:off x="6407175" y="4640050"/>
            <a:ext cx="12189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latin typeface="Lato"/>
                <a:ea typeface="Lato"/>
                <a:cs typeface="Lato"/>
                <a:sym typeface="Lato"/>
              </a:rPr>
              <a:t>Sex Chart</a:t>
            </a:r>
            <a:endParaRPr sz="1300" b="1">
              <a:latin typeface="Lato"/>
              <a:ea typeface="Lato"/>
              <a:cs typeface="Lato"/>
              <a:sym typeface="Lato"/>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106"/>
          <p:cNvSpPr txBox="1">
            <a:spLocks noGrp="1"/>
          </p:cNvSpPr>
          <p:nvPr>
            <p:ph type="title"/>
          </p:nvPr>
        </p:nvSpPr>
        <p:spPr>
          <a:xfrm>
            <a:off x="311700" y="2329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Decision Tree</a:t>
            </a:r>
            <a:endParaRPr/>
          </a:p>
        </p:txBody>
      </p:sp>
      <p:sp>
        <p:nvSpPr>
          <p:cNvPr id="908" name="Google Shape;908;p106"/>
          <p:cNvSpPr txBox="1"/>
          <p:nvPr/>
        </p:nvSpPr>
        <p:spPr>
          <a:xfrm>
            <a:off x="7613100" y="252700"/>
            <a:ext cx="121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Accessibility</a:t>
            </a:r>
            <a:endParaRPr>
              <a:latin typeface="Playfair Display SemiBold"/>
              <a:ea typeface="Playfair Display SemiBold"/>
              <a:cs typeface="Playfair Display SemiBold"/>
              <a:sym typeface="Playfair Display SemiBold"/>
            </a:endParaRPr>
          </a:p>
        </p:txBody>
      </p:sp>
      <p:sp>
        <p:nvSpPr>
          <p:cNvPr id="909" name="Google Shape;909;p106"/>
          <p:cNvSpPr txBox="1"/>
          <p:nvPr/>
        </p:nvSpPr>
        <p:spPr>
          <a:xfrm>
            <a:off x="1157900" y="745475"/>
            <a:ext cx="2129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u="sng">
                <a:latin typeface="Lato"/>
                <a:ea typeface="Lato"/>
                <a:cs typeface="Lato"/>
                <a:sym typeface="Lato"/>
              </a:rPr>
              <a:t>Variable Importance</a:t>
            </a:r>
            <a:endParaRPr sz="1500" u="sng">
              <a:latin typeface="Lato"/>
              <a:ea typeface="Lato"/>
              <a:cs typeface="Lato"/>
              <a:sym typeface="Lato"/>
            </a:endParaRPr>
          </a:p>
        </p:txBody>
      </p:sp>
      <p:pic>
        <p:nvPicPr>
          <p:cNvPr id="910" name="Google Shape;910;p106"/>
          <p:cNvPicPr preferRelativeResize="0"/>
          <p:nvPr/>
        </p:nvPicPr>
        <p:blipFill>
          <a:blip r:embed="rId3">
            <a:alphaModFix/>
          </a:blip>
          <a:stretch>
            <a:fillRect/>
          </a:stretch>
        </p:blipFill>
        <p:spPr>
          <a:xfrm>
            <a:off x="1161438" y="1160975"/>
            <a:ext cx="6821123" cy="3677726"/>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07"/>
          <p:cNvSpPr txBox="1">
            <a:spLocks noGrp="1"/>
          </p:cNvSpPr>
          <p:nvPr>
            <p:ph type="title"/>
          </p:nvPr>
        </p:nvSpPr>
        <p:spPr>
          <a:xfrm>
            <a:off x="311700" y="2329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Decision Tree</a:t>
            </a:r>
            <a:endParaRPr/>
          </a:p>
        </p:txBody>
      </p:sp>
      <p:sp>
        <p:nvSpPr>
          <p:cNvPr id="916" name="Google Shape;916;p107"/>
          <p:cNvSpPr txBox="1"/>
          <p:nvPr/>
        </p:nvSpPr>
        <p:spPr>
          <a:xfrm>
            <a:off x="7613100" y="252700"/>
            <a:ext cx="121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Accessibility</a:t>
            </a:r>
            <a:endParaRPr>
              <a:latin typeface="Playfair Display SemiBold"/>
              <a:ea typeface="Playfair Display SemiBold"/>
              <a:cs typeface="Playfair Display SemiBold"/>
              <a:sym typeface="Playfair Display SemiBold"/>
            </a:endParaRPr>
          </a:p>
        </p:txBody>
      </p:sp>
      <p:pic>
        <p:nvPicPr>
          <p:cNvPr id="917" name="Google Shape;917;p107"/>
          <p:cNvPicPr preferRelativeResize="0"/>
          <p:nvPr/>
        </p:nvPicPr>
        <p:blipFill>
          <a:blip r:embed="rId3">
            <a:alphaModFix/>
          </a:blip>
          <a:stretch>
            <a:fillRect/>
          </a:stretch>
        </p:blipFill>
        <p:spPr>
          <a:xfrm>
            <a:off x="152400" y="1011450"/>
            <a:ext cx="5829726" cy="2826400"/>
          </a:xfrm>
          <a:prstGeom prst="rect">
            <a:avLst/>
          </a:prstGeom>
          <a:noFill/>
          <a:ln w="19050" cap="flat" cmpd="sng">
            <a:solidFill>
              <a:schemeClr val="dk2"/>
            </a:solidFill>
            <a:prstDash val="solid"/>
            <a:round/>
            <a:headEnd type="none" w="sm" len="sm"/>
            <a:tailEnd type="none" w="sm" len="sm"/>
          </a:ln>
        </p:spPr>
      </p:pic>
      <p:pic>
        <p:nvPicPr>
          <p:cNvPr id="918" name="Google Shape;918;p107"/>
          <p:cNvPicPr preferRelativeResize="0"/>
          <p:nvPr/>
        </p:nvPicPr>
        <p:blipFill>
          <a:blip r:embed="rId4">
            <a:alphaModFix/>
          </a:blip>
          <a:stretch>
            <a:fillRect/>
          </a:stretch>
        </p:blipFill>
        <p:spPr>
          <a:xfrm>
            <a:off x="6087951" y="1011450"/>
            <a:ext cx="2857074" cy="2257543"/>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08"/>
          <p:cNvSpPr txBox="1">
            <a:spLocks noGrp="1"/>
          </p:cNvSpPr>
          <p:nvPr>
            <p:ph type="title"/>
          </p:nvPr>
        </p:nvSpPr>
        <p:spPr>
          <a:xfrm>
            <a:off x="311700" y="2329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Decision Tree</a:t>
            </a:r>
            <a:endParaRPr/>
          </a:p>
        </p:txBody>
      </p:sp>
      <p:sp>
        <p:nvSpPr>
          <p:cNvPr id="924" name="Google Shape;924;p108"/>
          <p:cNvSpPr txBox="1"/>
          <p:nvPr/>
        </p:nvSpPr>
        <p:spPr>
          <a:xfrm>
            <a:off x="7613100" y="252700"/>
            <a:ext cx="121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Accessibility</a:t>
            </a:r>
            <a:endParaRPr>
              <a:latin typeface="Playfair Display SemiBold"/>
              <a:ea typeface="Playfair Display SemiBold"/>
              <a:cs typeface="Playfair Display SemiBold"/>
              <a:sym typeface="Playfair Display SemiBold"/>
            </a:endParaRPr>
          </a:p>
        </p:txBody>
      </p:sp>
      <p:sp>
        <p:nvSpPr>
          <p:cNvPr id="925" name="Google Shape;925;p108"/>
          <p:cNvSpPr txBox="1"/>
          <p:nvPr/>
        </p:nvSpPr>
        <p:spPr>
          <a:xfrm>
            <a:off x="490500" y="3773775"/>
            <a:ext cx="716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-&gt; Leaf Node 106, 128 and 71 has the Top 3 highest average healthcare value.</a:t>
            </a:r>
            <a:endParaRPr>
              <a:latin typeface="Lato"/>
              <a:ea typeface="Lato"/>
              <a:cs typeface="Lato"/>
              <a:sym typeface="Lato"/>
            </a:endParaRPr>
          </a:p>
        </p:txBody>
      </p:sp>
      <p:pic>
        <p:nvPicPr>
          <p:cNvPr id="926" name="Google Shape;926;p108"/>
          <p:cNvPicPr preferRelativeResize="0"/>
          <p:nvPr/>
        </p:nvPicPr>
        <p:blipFill>
          <a:blip r:embed="rId3">
            <a:alphaModFix/>
          </a:blip>
          <a:stretch>
            <a:fillRect/>
          </a:stretch>
        </p:blipFill>
        <p:spPr>
          <a:xfrm>
            <a:off x="226925" y="1011450"/>
            <a:ext cx="8493396" cy="2609924"/>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09"/>
          <p:cNvSpPr txBox="1">
            <a:spLocks noGrp="1"/>
          </p:cNvSpPr>
          <p:nvPr>
            <p:ph type="title"/>
          </p:nvPr>
        </p:nvSpPr>
        <p:spPr>
          <a:xfrm>
            <a:off x="311700" y="2329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Decision Tree</a:t>
            </a:r>
            <a:endParaRPr/>
          </a:p>
        </p:txBody>
      </p:sp>
      <p:sp>
        <p:nvSpPr>
          <p:cNvPr id="932" name="Google Shape;932;p109"/>
          <p:cNvSpPr txBox="1"/>
          <p:nvPr/>
        </p:nvSpPr>
        <p:spPr>
          <a:xfrm>
            <a:off x="7613100" y="252700"/>
            <a:ext cx="121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Accessibility</a:t>
            </a:r>
            <a:endParaRPr>
              <a:latin typeface="Playfair Display SemiBold"/>
              <a:ea typeface="Playfair Display SemiBold"/>
              <a:cs typeface="Playfair Display SemiBold"/>
              <a:sym typeface="Playfair Display SemiBold"/>
            </a:endParaRPr>
          </a:p>
        </p:txBody>
      </p:sp>
      <p:pic>
        <p:nvPicPr>
          <p:cNvPr id="933" name="Google Shape;933;p109"/>
          <p:cNvPicPr preferRelativeResize="0"/>
          <p:nvPr/>
        </p:nvPicPr>
        <p:blipFill>
          <a:blip r:embed="rId3">
            <a:alphaModFix/>
          </a:blip>
          <a:stretch>
            <a:fillRect/>
          </a:stretch>
        </p:blipFill>
        <p:spPr>
          <a:xfrm>
            <a:off x="1102850" y="1020775"/>
            <a:ext cx="3343275" cy="3257550"/>
          </a:xfrm>
          <a:prstGeom prst="rect">
            <a:avLst/>
          </a:prstGeom>
          <a:noFill/>
          <a:ln>
            <a:noFill/>
          </a:ln>
        </p:spPr>
      </p:pic>
      <p:pic>
        <p:nvPicPr>
          <p:cNvPr id="934" name="Google Shape;934;p109"/>
          <p:cNvPicPr preferRelativeResize="0"/>
          <p:nvPr/>
        </p:nvPicPr>
        <p:blipFill>
          <a:blip r:embed="rId4">
            <a:alphaModFix/>
          </a:blip>
          <a:stretch>
            <a:fillRect/>
          </a:stretch>
        </p:blipFill>
        <p:spPr>
          <a:xfrm>
            <a:off x="4701000" y="984725"/>
            <a:ext cx="3014575" cy="332965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10"/>
          <p:cNvSpPr txBox="1">
            <a:spLocks noGrp="1"/>
          </p:cNvSpPr>
          <p:nvPr>
            <p:ph type="title"/>
          </p:nvPr>
        </p:nvSpPr>
        <p:spPr>
          <a:xfrm>
            <a:off x="311700" y="2329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Decision Tree</a:t>
            </a:r>
            <a:endParaRPr/>
          </a:p>
        </p:txBody>
      </p:sp>
      <p:sp>
        <p:nvSpPr>
          <p:cNvPr id="940" name="Google Shape;940;p110"/>
          <p:cNvSpPr txBox="1"/>
          <p:nvPr/>
        </p:nvSpPr>
        <p:spPr>
          <a:xfrm>
            <a:off x="7613100" y="252700"/>
            <a:ext cx="121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Accessibility</a:t>
            </a:r>
            <a:endParaRPr>
              <a:latin typeface="Playfair Display SemiBold"/>
              <a:ea typeface="Playfair Display SemiBold"/>
              <a:cs typeface="Playfair Display SemiBold"/>
              <a:sym typeface="Playfair Display SemiBold"/>
            </a:endParaRPr>
          </a:p>
        </p:txBody>
      </p:sp>
      <p:cxnSp>
        <p:nvCxnSpPr>
          <p:cNvPr id="941" name="Google Shape;941;p110"/>
          <p:cNvCxnSpPr/>
          <p:nvPr/>
        </p:nvCxnSpPr>
        <p:spPr>
          <a:xfrm>
            <a:off x="7819702" y="2213438"/>
            <a:ext cx="450000" cy="4200"/>
          </a:xfrm>
          <a:prstGeom prst="straightConnector1">
            <a:avLst/>
          </a:prstGeom>
          <a:noFill/>
          <a:ln w="19050" cap="flat" cmpd="sng">
            <a:solidFill>
              <a:schemeClr val="dk2"/>
            </a:solidFill>
            <a:prstDash val="solid"/>
            <a:round/>
            <a:headEnd type="none" w="med" len="med"/>
            <a:tailEnd type="triangle" w="med" len="med"/>
          </a:ln>
        </p:spPr>
      </p:cxnSp>
      <p:sp>
        <p:nvSpPr>
          <p:cNvPr id="942" name="Google Shape;942;p110"/>
          <p:cNvSpPr txBox="1"/>
          <p:nvPr/>
        </p:nvSpPr>
        <p:spPr>
          <a:xfrm>
            <a:off x="8204375" y="2020975"/>
            <a:ext cx="605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Lato"/>
                <a:ea typeface="Lato"/>
                <a:cs typeface="Lato"/>
                <a:sym typeface="Lato"/>
              </a:rPr>
              <a:t>Chart</a:t>
            </a:r>
            <a:endParaRPr sz="1300">
              <a:latin typeface="Lato"/>
              <a:ea typeface="Lato"/>
              <a:cs typeface="Lato"/>
              <a:sym typeface="Lato"/>
            </a:endParaRPr>
          </a:p>
        </p:txBody>
      </p:sp>
      <p:cxnSp>
        <p:nvCxnSpPr>
          <p:cNvPr id="943" name="Google Shape;943;p110"/>
          <p:cNvCxnSpPr/>
          <p:nvPr/>
        </p:nvCxnSpPr>
        <p:spPr>
          <a:xfrm>
            <a:off x="7819702" y="4249363"/>
            <a:ext cx="450000" cy="4200"/>
          </a:xfrm>
          <a:prstGeom prst="straightConnector1">
            <a:avLst/>
          </a:prstGeom>
          <a:noFill/>
          <a:ln w="19050" cap="flat" cmpd="sng">
            <a:solidFill>
              <a:schemeClr val="dk2"/>
            </a:solidFill>
            <a:prstDash val="solid"/>
            <a:round/>
            <a:headEnd type="none" w="med" len="med"/>
            <a:tailEnd type="triangle" w="med" len="med"/>
          </a:ln>
        </p:spPr>
      </p:cxnSp>
      <p:sp>
        <p:nvSpPr>
          <p:cNvPr id="944" name="Google Shape;944;p110"/>
          <p:cNvSpPr txBox="1"/>
          <p:nvPr/>
        </p:nvSpPr>
        <p:spPr>
          <a:xfrm>
            <a:off x="8204375" y="4056900"/>
            <a:ext cx="132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latin typeface="Lato"/>
                <a:ea typeface="Lato"/>
                <a:cs typeface="Lato"/>
                <a:sym typeface="Lato"/>
              </a:rPr>
              <a:t>Result</a:t>
            </a:r>
            <a:endParaRPr sz="1300">
              <a:latin typeface="Lato"/>
              <a:ea typeface="Lato"/>
              <a:cs typeface="Lato"/>
              <a:sym typeface="Lato"/>
            </a:endParaRPr>
          </a:p>
        </p:txBody>
      </p:sp>
      <p:sp>
        <p:nvSpPr>
          <p:cNvPr id="945" name="Google Shape;945;p110"/>
          <p:cNvSpPr txBox="1"/>
          <p:nvPr/>
        </p:nvSpPr>
        <p:spPr>
          <a:xfrm>
            <a:off x="993850" y="4018325"/>
            <a:ext cx="1219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u="sng">
                <a:latin typeface="Lato"/>
                <a:ea typeface="Lato"/>
                <a:cs typeface="Lato"/>
                <a:sym typeface="Lato"/>
              </a:rPr>
              <a:t>Assessment</a:t>
            </a:r>
            <a:endParaRPr sz="1300" u="sng">
              <a:latin typeface="Lato"/>
              <a:ea typeface="Lato"/>
              <a:cs typeface="Lato"/>
              <a:sym typeface="Lato"/>
            </a:endParaRPr>
          </a:p>
        </p:txBody>
      </p:sp>
      <p:pic>
        <p:nvPicPr>
          <p:cNvPr id="946" name="Google Shape;946;p110"/>
          <p:cNvPicPr preferRelativeResize="0"/>
          <p:nvPr/>
        </p:nvPicPr>
        <p:blipFill>
          <a:blip r:embed="rId3">
            <a:alphaModFix/>
          </a:blip>
          <a:stretch>
            <a:fillRect/>
          </a:stretch>
        </p:blipFill>
        <p:spPr>
          <a:xfrm>
            <a:off x="311700" y="1029525"/>
            <a:ext cx="7514900" cy="2612177"/>
          </a:xfrm>
          <a:prstGeom prst="rect">
            <a:avLst/>
          </a:prstGeom>
          <a:noFill/>
          <a:ln w="19050" cap="flat" cmpd="sng">
            <a:solidFill>
              <a:schemeClr val="dk2"/>
            </a:solidFill>
            <a:prstDash val="solid"/>
            <a:round/>
            <a:headEnd type="none" w="sm" len="sm"/>
            <a:tailEnd type="none" w="sm" len="sm"/>
          </a:ln>
        </p:spPr>
      </p:pic>
      <p:pic>
        <p:nvPicPr>
          <p:cNvPr id="947" name="Google Shape;947;p110"/>
          <p:cNvPicPr preferRelativeResize="0"/>
          <p:nvPr/>
        </p:nvPicPr>
        <p:blipFill>
          <a:blip r:embed="rId4">
            <a:alphaModFix/>
          </a:blip>
          <a:stretch>
            <a:fillRect/>
          </a:stretch>
        </p:blipFill>
        <p:spPr>
          <a:xfrm>
            <a:off x="311700" y="3876275"/>
            <a:ext cx="7514901" cy="655138"/>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111"/>
          <p:cNvSpPr txBox="1">
            <a:spLocks noGrp="1"/>
          </p:cNvSpPr>
          <p:nvPr>
            <p:ph type="title"/>
          </p:nvPr>
        </p:nvSpPr>
        <p:spPr>
          <a:xfrm>
            <a:off x="311700" y="2329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Linear Regression </a:t>
            </a:r>
            <a:endParaRPr/>
          </a:p>
        </p:txBody>
      </p:sp>
      <p:sp>
        <p:nvSpPr>
          <p:cNvPr id="953" name="Google Shape;953;p111"/>
          <p:cNvSpPr txBox="1"/>
          <p:nvPr/>
        </p:nvSpPr>
        <p:spPr>
          <a:xfrm>
            <a:off x="7613100" y="252700"/>
            <a:ext cx="121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Accessibility</a:t>
            </a:r>
            <a:endParaRPr>
              <a:latin typeface="Playfair Display SemiBold"/>
              <a:ea typeface="Playfair Display SemiBold"/>
              <a:cs typeface="Playfair Display SemiBold"/>
              <a:sym typeface="Playfair Display SemiBold"/>
            </a:endParaRPr>
          </a:p>
        </p:txBody>
      </p:sp>
      <p:sp>
        <p:nvSpPr>
          <p:cNvPr id="954" name="Google Shape;954;p111"/>
          <p:cNvSpPr txBox="1"/>
          <p:nvPr/>
        </p:nvSpPr>
        <p:spPr>
          <a:xfrm>
            <a:off x="1416400" y="859050"/>
            <a:ext cx="2129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u="sng">
                <a:latin typeface="Lato"/>
                <a:ea typeface="Lato"/>
                <a:cs typeface="Lato"/>
                <a:sym typeface="Lato"/>
              </a:rPr>
              <a:t>Parameter Tuning </a:t>
            </a:r>
            <a:endParaRPr sz="1500" u="sng">
              <a:latin typeface="Lato"/>
              <a:ea typeface="Lato"/>
              <a:cs typeface="Lato"/>
              <a:sym typeface="Lato"/>
            </a:endParaRPr>
          </a:p>
        </p:txBody>
      </p:sp>
      <p:pic>
        <p:nvPicPr>
          <p:cNvPr id="955" name="Google Shape;955;p111"/>
          <p:cNvPicPr preferRelativeResize="0"/>
          <p:nvPr/>
        </p:nvPicPr>
        <p:blipFill>
          <a:blip r:embed="rId3">
            <a:alphaModFix/>
          </a:blip>
          <a:stretch>
            <a:fillRect/>
          </a:stretch>
        </p:blipFill>
        <p:spPr>
          <a:xfrm>
            <a:off x="1416400" y="1436275"/>
            <a:ext cx="3657600" cy="2952750"/>
          </a:xfrm>
          <a:prstGeom prst="rect">
            <a:avLst/>
          </a:prstGeom>
          <a:noFill/>
          <a:ln w="19050" cap="flat" cmpd="sng">
            <a:solidFill>
              <a:schemeClr val="dk2"/>
            </a:solidFill>
            <a:prstDash val="solid"/>
            <a:round/>
            <a:headEnd type="none" w="sm" len="sm"/>
            <a:tailEnd type="none" w="sm" len="sm"/>
          </a:ln>
        </p:spPr>
      </p:pic>
      <p:sp>
        <p:nvSpPr>
          <p:cNvPr id="956" name="Google Shape;956;p111"/>
          <p:cNvSpPr txBox="1"/>
          <p:nvPr/>
        </p:nvSpPr>
        <p:spPr>
          <a:xfrm>
            <a:off x="5237100" y="2497000"/>
            <a:ext cx="2376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Backward Selection with a Significance level of 0.01 is implemented </a:t>
            </a:r>
            <a:endParaRPr>
              <a:latin typeface="Lato"/>
              <a:ea typeface="Lato"/>
              <a:cs typeface="Lato"/>
              <a:sym typeface="Lato"/>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112"/>
          <p:cNvSpPr txBox="1">
            <a:spLocks noGrp="1"/>
          </p:cNvSpPr>
          <p:nvPr>
            <p:ph type="title"/>
          </p:nvPr>
        </p:nvSpPr>
        <p:spPr>
          <a:xfrm>
            <a:off x="311700" y="2329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Linear Regression </a:t>
            </a:r>
            <a:endParaRPr/>
          </a:p>
        </p:txBody>
      </p:sp>
      <p:sp>
        <p:nvSpPr>
          <p:cNvPr id="962" name="Google Shape;962;p112"/>
          <p:cNvSpPr txBox="1"/>
          <p:nvPr/>
        </p:nvSpPr>
        <p:spPr>
          <a:xfrm>
            <a:off x="7613100" y="252700"/>
            <a:ext cx="121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Accessibility</a:t>
            </a:r>
            <a:endParaRPr>
              <a:latin typeface="Playfair Display SemiBold"/>
              <a:ea typeface="Playfair Display SemiBold"/>
              <a:cs typeface="Playfair Display SemiBold"/>
              <a:sym typeface="Playfair Display SemiBold"/>
            </a:endParaRPr>
          </a:p>
        </p:txBody>
      </p:sp>
      <p:sp>
        <p:nvSpPr>
          <p:cNvPr id="963" name="Google Shape;963;p112"/>
          <p:cNvSpPr txBox="1"/>
          <p:nvPr/>
        </p:nvSpPr>
        <p:spPr>
          <a:xfrm>
            <a:off x="1102825" y="1194500"/>
            <a:ext cx="2337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u="sng">
                <a:latin typeface="Lato"/>
                <a:ea typeface="Lato"/>
                <a:cs typeface="Lato"/>
                <a:sym typeface="Lato"/>
              </a:rPr>
              <a:t>With Parameter Tuning </a:t>
            </a:r>
            <a:endParaRPr sz="1500" u="sng">
              <a:latin typeface="Lato"/>
              <a:ea typeface="Lato"/>
              <a:cs typeface="Lato"/>
              <a:sym typeface="Lato"/>
            </a:endParaRPr>
          </a:p>
        </p:txBody>
      </p:sp>
      <p:sp>
        <p:nvSpPr>
          <p:cNvPr id="964" name="Google Shape;964;p112"/>
          <p:cNvSpPr txBox="1"/>
          <p:nvPr/>
        </p:nvSpPr>
        <p:spPr>
          <a:xfrm>
            <a:off x="5712727" y="2258027"/>
            <a:ext cx="2608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Shows more variables that are not significant </a:t>
            </a:r>
            <a:endParaRPr>
              <a:latin typeface="Lato"/>
              <a:ea typeface="Lato"/>
              <a:cs typeface="Lato"/>
              <a:sym typeface="Lato"/>
            </a:endParaRPr>
          </a:p>
        </p:txBody>
      </p:sp>
      <p:pic>
        <p:nvPicPr>
          <p:cNvPr id="965" name="Google Shape;965;p112"/>
          <p:cNvPicPr preferRelativeResize="0"/>
          <p:nvPr/>
        </p:nvPicPr>
        <p:blipFill>
          <a:blip r:embed="rId3">
            <a:alphaModFix/>
          </a:blip>
          <a:stretch>
            <a:fillRect/>
          </a:stretch>
        </p:blipFill>
        <p:spPr>
          <a:xfrm>
            <a:off x="1102825" y="1835593"/>
            <a:ext cx="4360087" cy="1313857"/>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13"/>
          <p:cNvSpPr txBox="1">
            <a:spLocks noGrp="1"/>
          </p:cNvSpPr>
          <p:nvPr>
            <p:ph type="title"/>
          </p:nvPr>
        </p:nvSpPr>
        <p:spPr>
          <a:xfrm>
            <a:off x="311688" y="1770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Linear Regression</a:t>
            </a:r>
            <a:endParaRPr/>
          </a:p>
        </p:txBody>
      </p:sp>
      <p:sp>
        <p:nvSpPr>
          <p:cNvPr id="971" name="Google Shape;971;p113"/>
          <p:cNvSpPr txBox="1"/>
          <p:nvPr/>
        </p:nvSpPr>
        <p:spPr>
          <a:xfrm>
            <a:off x="7613100" y="252700"/>
            <a:ext cx="121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Accessibility</a:t>
            </a:r>
            <a:endParaRPr>
              <a:latin typeface="Playfair Display SemiBold"/>
              <a:ea typeface="Playfair Display SemiBold"/>
              <a:cs typeface="Playfair Display SemiBold"/>
              <a:sym typeface="Playfair Display SemiBold"/>
            </a:endParaRPr>
          </a:p>
        </p:txBody>
      </p:sp>
      <p:sp>
        <p:nvSpPr>
          <p:cNvPr id="972" name="Google Shape;972;p113"/>
          <p:cNvSpPr txBox="1"/>
          <p:nvPr/>
        </p:nvSpPr>
        <p:spPr>
          <a:xfrm>
            <a:off x="237150" y="933600"/>
            <a:ext cx="1276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u="sng">
                <a:latin typeface="Lato"/>
                <a:ea typeface="Lato"/>
                <a:cs typeface="Lato"/>
                <a:sym typeface="Lato"/>
              </a:rPr>
              <a:t>Fit Summary </a:t>
            </a:r>
            <a:endParaRPr sz="1500" u="sng">
              <a:latin typeface="Lato"/>
              <a:ea typeface="Lato"/>
              <a:cs typeface="Lato"/>
              <a:sym typeface="Lato"/>
            </a:endParaRPr>
          </a:p>
        </p:txBody>
      </p:sp>
      <p:sp>
        <p:nvSpPr>
          <p:cNvPr id="973" name="Google Shape;973;p113"/>
          <p:cNvSpPr txBox="1"/>
          <p:nvPr/>
        </p:nvSpPr>
        <p:spPr>
          <a:xfrm>
            <a:off x="7892138" y="1405000"/>
            <a:ext cx="1314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Statistically Significant (Variables)</a:t>
            </a:r>
            <a:endParaRPr>
              <a:latin typeface="Lato"/>
              <a:ea typeface="Lato"/>
              <a:cs typeface="Lato"/>
              <a:sym typeface="Lato"/>
            </a:endParaRPr>
          </a:p>
        </p:txBody>
      </p:sp>
      <p:sp>
        <p:nvSpPr>
          <p:cNvPr id="974" name="Google Shape;974;p113"/>
          <p:cNvSpPr/>
          <p:nvPr/>
        </p:nvSpPr>
        <p:spPr>
          <a:xfrm rot="2700000">
            <a:off x="1661181" y="2944445"/>
            <a:ext cx="484510" cy="512511"/>
          </a:xfrm>
          <a:prstGeom prst="arc">
            <a:avLst>
              <a:gd name="adj1" fmla="val 16200000"/>
              <a:gd name="adj2" fmla="val 0"/>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13"/>
          <p:cNvSpPr txBox="1"/>
          <p:nvPr/>
        </p:nvSpPr>
        <p:spPr>
          <a:xfrm>
            <a:off x="7761338" y="2988400"/>
            <a:ext cx="131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Variables with p-value &lt; 0.05</a:t>
            </a:r>
            <a:endParaRPr>
              <a:latin typeface="Lato"/>
              <a:ea typeface="Lato"/>
              <a:cs typeface="Lato"/>
              <a:sym typeface="Lato"/>
            </a:endParaRPr>
          </a:p>
        </p:txBody>
      </p:sp>
      <p:cxnSp>
        <p:nvCxnSpPr>
          <p:cNvPr id="976" name="Google Shape;976;p113"/>
          <p:cNvCxnSpPr>
            <a:stCxn id="977" idx="3"/>
            <a:endCxn id="975" idx="0"/>
          </p:cNvCxnSpPr>
          <p:nvPr/>
        </p:nvCxnSpPr>
        <p:spPr>
          <a:xfrm>
            <a:off x="7444538" y="2800600"/>
            <a:ext cx="973800" cy="187800"/>
          </a:xfrm>
          <a:prstGeom prst="straightConnector1">
            <a:avLst/>
          </a:prstGeom>
          <a:noFill/>
          <a:ln w="38100" cap="flat" cmpd="sng">
            <a:solidFill>
              <a:schemeClr val="dk2"/>
            </a:solidFill>
            <a:prstDash val="solid"/>
            <a:round/>
            <a:headEnd type="oval" w="med" len="med"/>
            <a:tailEnd type="oval" w="med" len="med"/>
          </a:ln>
        </p:spPr>
      </p:cxnSp>
      <p:pic>
        <p:nvPicPr>
          <p:cNvPr id="978" name="Google Shape;978;p113"/>
          <p:cNvPicPr preferRelativeResize="0"/>
          <p:nvPr/>
        </p:nvPicPr>
        <p:blipFill>
          <a:blip r:embed="rId3">
            <a:alphaModFix/>
          </a:blip>
          <a:stretch>
            <a:fillRect/>
          </a:stretch>
        </p:blipFill>
        <p:spPr>
          <a:xfrm>
            <a:off x="7528850" y="1620275"/>
            <a:ext cx="363300" cy="363300"/>
          </a:xfrm>
          <a:prstGeom prst="rect">
            <a:avLst/>
          </a:prstGeom>
          <a:noFill/>
          <a:ln w="9525" cap="flat" cmpd="sng">
            <a:solidFill>
              <a:schemeClr val="lt1"/>
            </a:solidFill>
            <a:prstDash val="solid"/>
            <a:round/>
            <a:headEnd type="none" w="sm" len="sm"/>
            <a:tailEnd type="none" w="sm" len="sm"/>
          </a:ln>
        </p:spPr>
      </p:pic>
      <p:cxnSp>
        <p:nvCxnSpPr>
          <p:cNvPr id="979" name="Google Shape;979;p113"/>
          <p:cNvCxnSpPr/>
          <p:nvPr/>
        </p:nvCxnSpPr>
        <p:spPr>
          <a:xfrm rot="-5400000" flipH="1">
            <a:off x="945825" y="4234950"/>
            <a:ext cx="493800" cy="447300"/>
          </a:xfrm>
          <a:prstGeom prst="bentConnector3">
            <a:avLst>
              <a:gd name="adj1" fmla="val 98127"/>
            </a:avLst>
          </a:prstGeom>
          <a:noFill/>
          <a:ln w="38100" cap="flat" cmpd="sng">
            <a:solidFill>
              <a:schemeClr val="dk2"/>
            </a:solidFill>
            <a:prstDash val="solid"/>
            <a:round/>
            <a:headEnd type="oval" w="med" len="med"/>
            <a:tailEnd type="oval" w="med" len="med"/>
          </a:ln>
        </p:spPr>
      </p:cxnSp>
      <p:sp>
        <p:nvSpPr>
          <p:cNvPr id="980" name="Google Shape;980;p113"/>
          <p:cNvSpPr txBox="1"/>
          <p:nvPr/>
        </p:nvSpPr>
        <p:spPr>
          <a:xfrm>
            <a:off x="1416393" y="4305550"/>
            <a:ext cx="3224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72.46 % of Healthcare is explained by the Input Variables </a:t>
            </a:r>
            <a:endParaRPr>
              <a:latin typeface="Lato"/>
              <a:ea typeface="Lato"/>
              <a:cs typeface="Lato"/>
              <a:sym typeface="Lato"/>
            </a:endParaRPr>
          </a:p>
        </p:txBody>
      </p:sp>
      <p:pic>
        <p:nvPicPr>
          <p:cNvPr id="981" name="Google Shape;981;p113"/>
          <p:cNvPicPr preferRelativeResize="0"/>
          <p:nvPr/>
        </p:nvPicPr>
        <p:blipFill>
          <a:blip r:embed="rId4">
            <a:alphaModFix/>
          </a:blip>
          <a:stretch>
            <a:fillRect/>
          </a:stretch>
        </p:blipFill>
        <p:spPr>
          <a:xfrm>
            <a:off x="311695" y="1311150"/>
            <a:ext cx="7125214" cy="29005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14"/>
          <p:cNvSpPr txBox="1"/>
          <p:nvPr/>
        </p:nvSpPr>
        <p:spPr>
          <a:xfrm>
            <a:off x="6428875" y="1172050"/>
            <a:ext cx="2246100" cy="3417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AutoNum type="arabicPeriod"/>
            </a:pPr>
            <a:r>
              <a:rPr lang="en" b="1">
                <a:latin typeface="Lato"/>
                <a:ea typeface="Lato"/>
                <a:cs typeface="Lato"/>
                <a:sym typeface="Lato"/>
              </a:rPr>
              <a:t>Direct Relationship</a:t>
            </a:r>
            <a:r>
              <a:rPr lang="en">
                <a:latin typeface="Lato"/>
                <a:ea typeface="Lato"/>
                <a:cs typeface="Lato"/>
                <a:sym typeface="Lato"/>
              </a:rPr>
              <a:t> between UA_Continent Oceania and Healthcare. (Estimate is +ve)</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For every </a:t>
            </a:r>
            <a:r>
              <a:rPr lang="en" b="1">
                <a:latin typeface="Lato"/>
                <a:ea typeface="Lato"/>
                <a:cs typeface="Lato"/>
                <a:sym typeface="Lato"/>
              </a:rPr>
              <a:t>1 unit</a:t>
            </a:r>
            <a:r>
              <a:rPr lang="en">
                <a:latin typeface="Lato"/>
                <a:ea typeface="Lato"/>
                <a:cs typeface="Lato"/>
                <a:sym typeface="Lato"/>
              </a:rPr>
              <a:t> of increase in </a:t>
            </a:r>
            <a:r>
              <a:rPr lang="en" b="1">
                <a:latin typeface="Lato"/>
                <a:ea typeface="Lato"/>
                <a:cs typeface="Lato"/>
                <a:sym typeface="Lato"/>
              </a:rPr>
              <a:t>UA_Continent Oceania</a:t>
            </a:r>
            <a:r>
              <a:rPr lang="en">
                <a:latin typeface="Lato"/>
                <a:ea typeface="Lato"/>
                <a:cs typeface="Lato"/>
                <a:sym typeface="Lato"/>
              </a:rPr>
              <a:t>, </a:t>
            </a:r>
            <a:r>
              <a:rPr lang="en" b="1">
                <a:latin typeface="Lato"/>
                <a:ea typeface="Lato"/>
                <a:cs typeface="Lato"/>
                <a:sym typeface="Lato"/>
              </a:rPr>
              <a:t>Healthcare </a:t>
            </a:r>
            <a:r>
              <a:rPr lang="en">
                <a:latin typeface="Lato"/>
                <a:ea typeface="Lato"/>
                <a:cs typeface="Lato"/>
                <a:sym typeface="Lato"/>
              </a:rPr>
              <a:t>would have an increase of </a:t>
            </a:r>
            <a:r>
              <a:rPr lang="en" b="1">
                <a:latin typeface="Lato"/>
                <a:ea typeface="Lato"/>
                <a:cs typeface="Lato"/>
                <a:sym typeface="Lato"/>
              </a:rPr>
              <a:t>4.31 units</a:t>
            </a:r>
            <a:r>
              <a:rPr lang="en">
                <a:latin typeface="Lato"/>
                <a:ea typeface="Lato"/>
                <a:cs typeface="Lato"/>
                <a:sym typeface="Lato"/>
              </a:rPr>
              <a:t> (Vice Versa)</a:t>
            </a:r>
            <a:endParaRPr>
              <a:latin typeface="Lato"/>
              <a:ea typeface="Lato"/>
              <a:cs typeface="Lato"/>
              <a:sym typeface="Lato"/>
            </a:endParaRPr>
          </a:p>
        </p:txBody>
      </p:sp>
      <p:sp>
        <p:nvSpPr>
          <p:cNvPr id="987" name="Google Shape;987;p114"/>
          <p:cNvSpPr txBox="1">
            <a:spLocks noGrp="1"/>
          </p:cNvSpPr>
          <p:nvPr>
            <p:ph type="title"/>
          </p:nvPr>
        </p:nvSpPr>
        <p:spPr>
          <a:xfrm>
            <a:off x="311700" y="2329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Linear Regression</a:t>
            </a:r>
            <a:endParaRPr/>
          </a:p>
        </p:txBody>
      </p:sp>
      <p:sp>
        <p:nvSpPr>
          <p:cNvPr id="988" name="Google Shape;988;p114"/>
          <p:cNvSpPr txBox="1"/>
          <p:nvPr/>
        </p:nvSpPr>
        <p:spPr>
          <a:xfrm>
            <a:off x="7613100" y="252700"/>
            <a:ext cx="121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Accessibility</a:t>
            </a:r>
            <a:endParaRPr>
              <a:latin typeface="Playfair Display SemiBold"/>
              <a:ea typeface="Playfair Display SemiBold"/>
              <a:cs typeface="Playfair Display SemiBold"/>
              <a:sym typeface="Playfair Display SemiBold"/>
            </a:endParaRPr>
          </a:p>
        </p:txBody>
      </p:sp>
      <p:sp>
        <p:nvSpPr>
          <p:cNvPr id="989" name="Google Shape;989;p114"/>
          <p:cNvSpPr txBox="1"/>
          <p:nvPr/>
        </p:nvSpPr>
        <p:spPr>
          <a:xfrm>
            <a:off x="170925" y="859050"/>
            <a:ext cx="4574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u="sng">
                <a:latin typeface="Lato"/>
                <a:ea typeface="Lato"/>
                <a:cs typeface="Lato"/>
                <a:sym typeface="Lato"/>
              </a:rPr>
              <a:t>Parameter Estimates (Categorical Variable)</a:t>
            </a:r>
            <a:endParaRPr sz="1500" u="sng">
              <a:latin typeface="Lato"/>
              <a:ea typeface="Lato"/>
              <a:cs typeface="Lato"/>
              <a:sym typeface="Lato"/>
            </a:endParaRPr>
          </a:p>
        </p:txBody>
      </p:sp>
      <p:cxnSp>
        <p:nvCxnSpPr>
          <p:cNvPr id="990" name="Google Shape;990;p114"/>
          <p:cNvCxnSpPr/>
          <p:nvPr/>
        </p:nvCxnSpPr>
        <p:spPr>
          <a:xfrm>
            <a:off x="5691300" y="1947475"/>
            <a:ext cx="605700" cy="0"/>
          </a:xfrm>
          <a:prstGeom prst="straightConnector1">
            <a:avLst/>
          </a:prstGeom>
          <a:noFill/>
          <a:ln w="38100" cap="flat" cmpd="sng">
            <a:solidFill>
              <a:schemeClr val="dk2"/>
            </a:solidFill>
            <a:prstDash val="solid"/>
            <a:round/>
            <a:headEnd type="oval" w="med" len="med"/>
            <a:tailEnd type="oval" w="med" len="med"/>
          </a:ln>
        </p:spPr>
      </p:cxnSp>
      <p:pic>
        <p:nvPicPr>
          <p:cNvPr id="991" name="Google Shape;991;p114"/>
          <p:cNvPicPr preferRelativeResize="0"/>
          <p:nvPr/>
        </p:nvPicPr>
        <p:blipFill>
          <a:blip r:embed="rId3">
            <a:alphaModFix/>
          </a:blip>
          <a:stretch>
            <a:fillRect/>
          </a:stretch>
        </p:blipFill>
        <p:spPr>
          <a:xfrm>
            <a:off x="170913" y="1417625"/>
            <a:ext cx="5520376" cy="269453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15"/>
          <p:cNvSpPr txBox="1"/>
          <p:nvPr/>
        </p:nvSpPr>
        <p:spPr>
          <a:xfrm>
            <a:off x="6428875" y="1172050"/>
            <a:ext cx="2246100" cy="2985402"/>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AutoNum type="arabicPeriod"/>
            </a:pPr>
            <a:r>
              <a:rPr lang="en" b="1" dirty="0">
                <a:latin typeface="Lato"/>
                <a:ea typeface="Lato"/>
                <a:cs typeface="Lato"/>
                <a:sym typeface="Lato"/>
              </a:rPr>
              <a:t>Direct Relationship</a:t>
            </a:r>
            <a:r>
              <a:rPr lang="en" dirty="0">
                <a:latin typeface="Lato"/>
                <a:ea typeface="Lato"/>
                <a:cs typeface="Lato"/>
                <a:sym typeface="Lato"/>
              </a:rPr>
              <a:t> between Business Freedom and Healthcare. (Estimate is +ve)</a:t>
            </a:r>
            <a:endParaRPr dirty="0">
              <a:latin typeface="Lato"/>
              <a:ea typeface="Lato"/>
              <a:cs typeface="Lato"/>
              <a:sym typeface="Lato"/>
            </a:endParaRPr>
          </a:p>
          <a:p>
            <a:pPr marL="457200" lvl="0" indent="0" algn="l" rtl="0">
              <a:spcBef>
                <a:spcPts val="0"/>
              </a:spcBef>
              <a:spcAft>
                <a:spcPts val="0"/>
              </a:spcAft>
              <a:buNone/>
            </a:pPr>
            <a:endParaRPr dirty="0">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dirty="0">
                <a:latin typeface="Lato"/>
                <a:ea typeface="Lato"/>
                <a:cs typeface="Lato"/>
                <a:sym typeface="Lato"/>
              </a:rPr>
              <a:t>For every </a:t>
            </a:r>
            <a:r>
              <a:rPr lang="en" b="1" dirty="0">
                <a:latin typeface="Lato"/>
                <a:ea typeface="Lato"/>
                <a:cs typeface="Lato"/>
                <a:sym typeface="Lato"/>
              </a:rPr>
              <a:t>1 unit</a:t>
            </a:r>
            <a:r>
              <a:rPr lang="en" dirty="0">
                <a:latin typeface="Lato"/>
                <a:ea typeface="Lato"/>
                <a:cs typeface="Lato"/>
                <a:sym typeface="Lato"/>
              </a:rPr>
              <a:t> of increase in </a:t>
            </a:r>
            <a:r>
              <a:rPr lang="en" b="1" dirty="0">
                <a:latin typeface="Lato"/>
                <a:ea typeface="Lato"/>
                <a:cs typeface="Lato"/>
                <a:sym typeface="Lato"/>
              </a:rPr>
              <a:t>Business Freedom</a:t>
            </a:r>
            <a:r>
              <a:rPr lang="en" dirty="0">
                <a:latin typeface="Lato"/>
                <a:ea typeface="Lato"/>
                <a:cs typeface="Lato"/>
                <a:sym typeface="Lato"/>
              </a:rPr>
              <a:t>, </a:t>
            </a:r>
            <a:r>
              <a:rPr lang="en" b="1" dirty="0">
                <a:latin typeface="Lato"/>
                <a:ea typeface="Lato"/>
                <a:cs typeface="Lato"/>
                <a:sym typeface="Lato"/>
              </a:rPr>
              <a:t>Healthcare </a:t>
            </a:r>
            <a:r>
              <a:rPr lang="en" dirty="0">
                <a:latin typeface="Lato"/>
                <a:ea typeface="Lato"/>
                <a:cs typeface="Lato"/>
                <a:sym typeface="Lato"/>
              </a:rPr>
              <a:t>would have an increase of </a:t>
            </a:r>
            <a:r>
              <a:rPr lang="en" b="1" dirty="0">
                <a:latin typeface="Lato"/>
                <a:ea typeface="Lato"/>
                <a:cs typeface="Lato"/>
                <a:sym typeface="Lato"/>
              </a:rPr>
              <a:t>4.12 units</a:t>
            </a:r>
            <a:r>
              <a:rPr lang="en" dirty="0">
                <a:latin typeface="Lato"/>
                <a:ea typeface="Lato"/>
                <a:cs typeface="Lato"/>
                <a:sym typeface="Lato"/>
              </a:rPr>
              <a:t> (Vice Versa)</a:t>
            </a:r>
            <a:endParaRPr dirty="0">
              <a:latin typeface="Lato"/>
              <a:ea typeface="Lato"/>
              <a:cs typeface="Lato"/>
              <a:sym typeface="Lato"/>
            </a:endParaRPr>
          </a:p>
        </p:txBody>
      </p:sp>
      <p:sp>
        <p:nvSpPr>
          <p:cNvPr id="997" name="Google Shape;997;p115"/>
          <p:cNvSpPr txBox="1">
            <a:spLocks noGrp="1"/>
          </p:cNvSpPr>
          <p:nvPr>
            <p:ph type="title"/>
          </p:nvPr>
        </p:nvSpPr>
        <p:spPr>
          <a:xfrm>
            <a:off x="311700" y="232950"/>
            <a:ext cx="8520600" cy="626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Linear Regression</a:t>
            </a:r>
            <a:endParaRPr/>
          </a:p>
        </p:txBody>
      </p:sp>
      <p:sp>
        <p:nvSpPr>
          <p:cNvPr id="998" name="Google Shape;998;p115"/>
          <p:cNvSpPr txBox="1"/>
          <p:nvPr/>
        </p:nvSpPr>
        <p:spPr>
          <a:xfrm>
            <a:off x="7613100" y="252700"/>
            <a:ext cx="121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layfair Display SemiBold"/>
                <a:ea typeface="Playfair Display SemiBold"/>
                <a:cs typeface="Playfair Display SemiBold"/>
                <a:sym typeface="Playfair Display SemiBold"/>
              </a:rPr>
              <a:t>Accessibility</a:t>
            </a:r>
            <a:endParaRPr>
              <a:latin typeface="Playfair Display SemiBold"/>
              <a:ea typeface="Playfair Display SemiBold"/>
              <a:cs typeface="Playfair Display SemiBold"/>
              <a:sym typeface="Playfair Display SemiBold"/>
            </a:endParaRPr>
          </a:p>
        </p:txBody>
      </p:sp>
      <p:sp>
        <p:nvSpPr>
          <p:cNvPr id="999" name="Google Shape;999;p115"/>
          <p:cNvSpPr txBox="1"/>
          <p:nvPr/>
        </p:nvSpPr>
        <p:spPr>
          <a:xfrm>
            <a:off x="170925" y="859050"/>
            <a:ext cx="4574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u="sng">
                <a:latin typeface="Lato"/>
                <a:ea typeface="Lato"/>
                <a:cs typeface="Lato"/>
                <a:sym typeface="Lato"/>
              </a:rPr>
              <a:t>Parameter Estimates (Numerical Variable)</a:t>
            </a:r>
            <a:endParaRPr sz="1500" u="sng">
              <a:latin typeface="Lato"/>
              <a:ea typeface="Lato"/>
              <a:cs typeface="Lato"/>
              <a:sym typeface="Lato"/>
            </a:endParaRPr>
          </a:p>
        </p:txBody>
      </p:sp>
      <p:cxnSp>
        <p:nvCxnSpPr>
          <p:cNvPr id="1000" name="Google Shape;1000;p115"/>
          <p:cNvCxnSpPr/>
          <p:nvPr/>
        </p:nvCxnSpPr>
        <p:spPr>
          <a:xfrm>
            <a:off x="5691289" y="2125093"/>
            <a:ext cx="605700" cy="0"/>
          </a:xfrm>
          <a:prstGeom prst="straightConnector1">
            <a:avLst/>
          </a:prstGeom>
          <a:noFill/>
          <a:ln w="38100" cap="flat" cmpd="sng">
            <a:solidFill>
              <a:schemeClr val="dk2"/>
            </a:solidFill>
            <a:prstDash val="solid"/>
            <a:round/>
            <a:headEnd type="oval" w="med" len="med"/>
            <a:tailEnd type="oval" w="med" len="med"/>
          </a:ln>
        </p:spPr>
      </p:cxnSp>
      <p:pic>
        <p:nvPicPr>
          <p:cNvPr id="1001" name="Google Shape;1001;p115"/>
          <p:cNvPicPr preferRelativeResize="0"/>
          <p:nvPr/>
        </p:nvPicPr>
        <p:blipFill>
          <a:blip r:embed="rId3">
            <a:alphaModFix/>
          </a:blip>
          <a:stretch>
            <a:fillRect/>
          </a:stretch>
        </p:blipFill>
        <p:spPr>
          <a:xfrm>
            <a:off x="170913" y="1417625"/>
            <a:ext cx="5520376" cy="269453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2492</Words>
  <Application>Microsoft Office PowerPoint</Application>
  <PresentationFormat>On-screen Show (16:9)</PresentationFormat>
  <Paragraphs>464</Paragraphs>
  <Slides>104</Slides>
  <Notes>104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104</vt:i4>
      </vt:variant>
    </vt:vector>
  </HeadingPairs>
  <TitlesOfParts>
    <vt:vector size="110" baseType="lpstr">
      <vt:lpstr>Playfair Display SemiBold</vt:lpstr>
      <vt:lpstr>Lato Light</vt:lpstr>
      <vt:lpstr>Playfair Display</vt:lpstr>
      <vt:lpstr>Arial</vt:lpstr>
      <vt:lpstr>Lato</vt:lpstr>
      <vt:lpstr>Coral</vt:lpstr>
      <vt:lpstr>Predictive Analytics Project</vt:lpstr>
      <vt:lpstr>Contents</vt:lpstr>
      <vt:lpstr>Main Objective</vt:lpstr>
      <vt:lpstr>Business Objectives </vt:lpstr>
      <vt:lpstr>Finance</vt:lpstr>
      <vt:lpstr>Business Objectives - Finance </vt:lpstr>
      <vt:lpstr>Finance Dataset</vt:lpstr>
      <vt:lpstr>Data Understanding</vt:lpstr>
      <vt:lpstr>Data Understanding</vt:lpstr>
      <vt:lpstr>Data Preparation </vt:lpstr>
      <vt:lpstr>Data Preparation</vt:lpstr>
      <vt:lpstr>Data Modelling (Feature Selection) </vt:lpstr>
      <vt:lpstr>Data Modelling (Clustering)</vt:lpstr>
      <vt:lpstr>Data Modelling (Clustering) </vt:lpstr>
      <vt:lpstr>Data Modelling (Clustering) </vt:lpstr>
      <vt:lpstr>Data Modelling (Clustering) </vt:lpstr>
      <vt:lpstr>Data Modelling (Clustering) </vt:lpstr>
      <vt:lpstr>Data Modelling (Clustering) </vt:lpstr>
      <vt:lpstr>Data Modelling (Clustering) </vt:lpstr>
      <vt:lpstr>Data Modelling (Clustering) </vt:lpstr>
      <vt:lpstr>Data Modelling (Linear Regression)</vt:lpstr>
      <vt:lpstr>Data Modelling (Linear Regression) </vt:lpstr>
      <vt:lpstr>Data Modelling (Linear Regression) </vt:lpstr>
      <vt:lpstr>Data Modelling (Linear Regression) </vt:lpstr>
      <vt:lpstr>Data Modelling (Linear Regression) </vt:lpstr>
      <vt:lpstr>Data Modelling (Linear Regression) </vt:lpstr>
      <vt:lpstr>Data Modelling (Linear Regression) </vt:lpstr>
      <vt:lpstr>Findings</vt:lpstr>
      <vt:lpstr>Conclusion &amp; Recommendations </vt:lpstr>
      <vt:lpstr>Manpower</vt:lpstr>
      <vt:lpstr>Business Objectives - Manpower</vt:lpstr>
      <vt:lpstr>Data Collection </vt:lpstr>
      <vt:lpstr>Data Collection </vt:lpstr>
      <vt:lpstr>Data Understanding</vt:lpstr>
      <vt:lpstr> </vt:lpstr>
      <vt:lpstr>Data Preparation </vt:lpstr>
      <vt:lpstr>Data Preparation </vt:lpstr>
      <vt:lpstr>Feature Selection - Manpower </vt:lpstr>
      <vt:lpstr>Feature Selection - Manpower </vt:lpstr>
      <vt:lpstr>Linear Regression </vt:lpstr>
      <vt:lpstr>Linear Regression </vt:lpstr>
      <vt:lpstr>Linear Regression </vt:lpstr>
      <vt:lpstr>Linear Regression </vt:lpstr>
      <vt:lpstr>Linear Regression </vt:lpstr>
      <vt:lpstr>Clustering </vt:lpstr>
      <vt:lpstr>Clustering </vt:lpstr>
      <vt:lpstr>Clustering </vt:lpstr>
      <vt:lpstr>Clustering </vt:lpstr>
      <vt:lpstr>Clustering </vt:lpstr>
      <vt:lpstr>Clustering </vt:lpstr>
      <vt:lpstr>Decision Tree  </vt:lpstr>
      <vt:lpstr>Decision Tree </vt:lpstr>
      <vt:lpstr>Decision Tree </vt:lpstr>
      <vt:lpstr>Decision Tree  </vt:lpstr>
      <vt:lpstr>Recommendations and Analysis </vt:lpstr>
      <vt:lpstr>Prevention</vt:lpstr>
      <vt:lpstr>Business Objective - Prevention</vt:lpstr>
      <vt:lpstr>Prevention Datasets</vt:lpstr>
      <vt:lpstr>Prevention Datasets -  Death Cause Reason by Country</vt:lpstr>
      <vt:lpstr>Prevention Datasets -  Death Cause Reason by Country</vt:lpstr>
      <vt:lpstr>Data Understanding</vt:lpstr>
      <vt:lpstr>Prevention Datasets -  Cardiovascular Diseases</vt:lpstr>
      <vt:lpstr>Data Modelling - Preparation</vt:lpstr>
      <vt:lpstr>Data Modelling - Feature Selection</vt:lpstr>
      <vt:lpstr>Data Modelling - Model Overview </vt:lpstr>
      <vt:lpstr>Data Modelling - Models Overview </vt:lpstr>
      <vt:lpstr>Data Modelling - Decision Tree (Tuning)</vt:lpstr>
      <vt:lpstr>Data Modelling - Decision Tree</vt:lpstr>
      <vt:lpstr>Data Modelling - Decision Tree</vt:lpstr>
      <vt:lpstr>Data Modelling - Decision Tree</vt:lpstr>
      <vt:lpstr>Data Modelling - Decision Tree</vt:lpstr>
      <vt:lpstr>Data Modelling - Decision Tree</vt:lpstr>
      <vt:lpstr>Data Modelling - Logistic Regression</vt:lpstr>
      <vt:lpstr>Data Modelling - Comparison</vt:lpstr>
      <vt:lpstr>Data Modelling - Comparison</vt:lpstr>
      <vt:lpstr>Data Modelling - Comparison</vt:lpstr>
      <vt:lpstr>Conclusion &amp; Recommendations</vt:lpstr>
      <vt:lpstr>Accessibility</vt:lpstr>
      <vt:lpstr>Accessibility Objectives</vt:lpstr>
      <vt:lpstr>Information of Dataset</vt:lpstr>
      <vt:lpstr>Data Understanding </vt:lpstr>
      <vt:lpstr>Data Understanding </vt:lpstr>
      <vt:lpstr>Data Understanding </vt:lpstr>
      <vt:lpstr>Data Understanding </vt:lpstr>
      <vt:lpstr>Data Preparation</vt:lpstr>
      <vt:lpstr>Correlation Matrix</vt:lpstr>
      <vt:lpstr>Modelling Techniques </vt:lpstr>
      <vt:lpstr>Decision Tree</vt:lpstr>
      <vt:lpstr>Decision Tree</vt:lpstr>
      <vt:lpstr>Decision Tree</vt:lpstr>
      <vt:lpstr>Decision Tree</vt:lpstr>
      <vt:lpstr>Decision Tree</vt:lpstr>
      <vt:lpstr>Decision Tree</vt:lpstr>
      <vt:lpstr>Decision Tree</vt:lpstr>
      <vt:lpstr>Linear Regression </vt:lpstr>
      <vt:lpstr>Linear Regression </vt:lpstr>
      <vt:lpstr>Linear Regression</vt:lpstr>
      <vt:lpstr>Linear Regression</vt:lpstr>
      <vt:lpstr>Linear Regression</vt:lpstr>
      <vt:lpstr>Linear Regression</vt:lpstr>
      <vt:lpstr>Linear Regression</vt:lpstr>
      <vt:lpstr>Recommendation</vt:lpstr>
      <vt:lpstr>Conclusion</vt:lpstr>
      <vt:lpstr>Final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Analytics Project</dc:title>
  <cp:lastModifiedBy>mark alfonso</cp:lastModifiedBy>
  <cp:revision>6</cp:revision>
  <dcterms:modified xsi:type="dcterms:W3CDTF">2022-08-24T10:57:29Z</dcterms:modified>
</cp:coreProperties>
</file>